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70" r:id="rId2"/>
    <p:sldId id="307" r:id="rId3"/>
    <p:sldId id="306"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12" r:id="rId24"/>
    <p:sldId id="308" r:id="rId25"/>
    <p:sldId id="309" r:id="rId26"/>
    <p:sldId id="310" r:id="rId27"/>
    <p:sldId id="311"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313" r:id="rId42"/>
    <p:sldId id="319" r:id="rId43"/>
    <p:sldId id="264" r:id="rId44"/>
    <p:sldId id="265" r:id="rId45"/>
    <p:sldId id="266" r:id="rId46"/>
    <p:sldId id="267" r:id="rId47"/>
    <p:sldId id="268" r:id="rId48"/>
    <p:sldId id="269" r:id="rId49"/>
    <p:sldId id="314" r:id="rId50"/>
    <p:sldId id="317" r:id="rId51"/>
    <p:sldId id="318" r:id="rId52"/>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7" autoAdjust="0"/>
  </p:normalViewPr>
  <p:slideViewPr>
    <p:cSldViewPr>
      <p:cViewPr>
        <p:scale>
          <a:sx n="70" d="100"/>
          <a:sy n="70" d="100"/>
        </p:scale>
        <p:origin x="-12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fontAlgn="auto">
              <a:spcBef>
                <a:spcPts val="0"/>
              </a:spcBef>
              <a:spcAft>
                <a:spcPts val="0"/>
              </a:spcAft>
              <a:defRPr sz="1200">
                <a:latin typeface="+mn-lt"/>
                <a:cs typeface="+mn-cs"/>
              </a:defRPr>
            </a:lvl1pPr>
          </a:lstStyle>
          <a:p>
            <a:pPr>
              <a:defRPr/>
            </a:pPr>
            <a:fld id="{1A315A4C-DB18-462E-95A1-B3AC7A33A22E}" type="datetimeFigureOut">
              <a:rPr lang="en-US"/>
              <a:pPr>
                <a:defRPr/>
              </a:pPr>
              <a:t>7/13/2015</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fontAlgn="auto">
              <a:spcBef>
                <a:spcPts val="0"/>
              </a:spcBef>
              <a:spcAft>
                <a:spcPts val="0"/>
              </a:spcAft>
              <a:defRPr sz="1200">
                <a:latin typeface="+mn-lt"/>
                <a:cs typeface="+mn-cs"/>
              </a:defRPr>
            </a:lvl1pPr>
          </a:lstStyle>
          <a:p>
            <a:pPr>
              <a:defRPr/>
            </a:pPr>
            <a:fld id="{F357F7CA-9CAB-4FEB-B0FD-8901F1B0DD76}" type="slidenum">
              <a:rPr lang="en-US"/>
              <a:pPr>
                <a:defRPr/>
              </a:pPr>
              <a:t>‹#›</a:t>
            </a:fld>
            <a:endParaRPr lang="en-US" dirty="0"/>
          </a:p>
        </p:txBody>
      </p:sp>
    </p:spTree>
    <p:extLst>
      <p:ext uri="{BB962C8B-B14F-4D97-AF65-F5344CB8AC3E}">
        <p14:creationId xmlns:p14="http://schemas.microsoft.com/office/powerpoint/2010/main" val="3786810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008" indent="-288465">
              <a:defRPr>
                <a:solidFill>
                  <a:schemeClr val="tx1"/>
                </a:solidFill>
                <a:latin typeface="Calibri" panose="020F0502020204030204" pitchFamily="34" charset="0"/>
              </a:defRPr>
            </a:lvl2pPr>
            <a:lvl3pPr marL="1153859" indent="-230772">
              <a:defRPr>
                <a:solidFill>
                  <a:schemeClr val="tx1"/>
                </a:solidFill>
                <a:latin typeface="Calibri" panose="020F0502020204030204" pitchFamily="34" charset="0"/>
              </a:defRPr>
            </a:lvl3pPr>
            <a:lvl4pPr marL="1615402" indent="-230772">
              <a:defRPr>
                <a:solidFill>
                  <a:schemeClr val="tx1"/>
                </a:solidFill>
                <a:latin typeface="Calibri" panose="020F0502020204030204" pitchFamily="34" charset="0"/>
              </a:defRPr>
            </a:lvl4pPr>
            <a:lvl5pPr marL="2076945" indent="-230772">
              <a:defRPr>
                <a:solidFill>
                  <a:schemeClr val="tx1"/>
                </a:solidFill>
                <a:latin typeface="Calibri" panose="020F0502020204030204" pitchFamily="34" charset="0"/>
              </a:defRPr>
            </a:lvl5pPr>
            <a:lvl6pPr marL="2538489" indent="-230772" fontAlgn="base">
              <a:spcBef>
                <a:spcPct val="0"/>
              </a:spcBef>
              <a:spcAft>
                <a:spcPct val="0"/>
              </a:spcAft>
              <a:defRPr>
                <a:solidFill>
                  <a:schemeClr val="tx1"/>
                </a:solidFill>
                <a:latin typeface="Calibri" panose="020F0502020204030204" pitchFamily="34" charset="0"/>
              </a:defRPr>
            </a:lvl6pPr>
            <a:lvl7pPr marL="3000032" indent="-230772" fontAlgn="base">
              <a:spcBef>
                <a:spcPct val="0"/>
              </a:spcBef>
              <a:spcAft>
                <a:spcPct val="0"/>
              </a:spcAft>
              <a:defRPr>
                <a:solidFill>
                  <a:schemeClr val="tx1"/>
                </a:solidFill>
                <a:latin typeface="Calibri" panose="020F0502020204030204" pitchFamily="34" charset="0"/>
              </a:defRPr>
            </a:lvl7pPr>
            <a:lvl8pPr marL="3461576" indent="-230772" fontAlgn="base">
              <a:spcBef>
                <a:spcPct val="0"/>
              </a:spcBef>
              <a:spcAft>
                <a:spcPct val="0"/>
              </a:spcAft>
              <a:defRPr>
                <a:solidFill>
                  <a:schemeClr val="tx1"/>
                </a:solidFill>
                <a:latin typeface="Calibri" panose="020F0502020204030204" pitchFamily="34" charset="0"/>
              </a:defRPr>
            </a:lvl8pPr>
            <a:lvl9pPr marL="3923119" indent="-230772" fontAlgn="base">
              <a:spcBef>
                <a:spcPct val="0"/>
              </a:spcBef>
              <a:spcAft>
                <a:spcPct val="0"/>
              </a:spcAft>
              <a:defRPr>
                <a:solidFill>
                  <a:schemeClr val="tx1"/>
                </a:solidFill>
                <a:latin typeface="Calibri" panose="020F0502020204030204" pitchFamily="34" charset="0"/>
              </a:defRPr>
            </a:lvl9pPr>
          </a:lstStyle>
          <a:p>
            <a:fld id="{257941A2-1319-4FB5-BE31-5D5991D71182}" type="slidenum">
              <a:rPr lang="en-US" altLang="en-US">
                <a:solidFill>
                  <a:srgbClr val="000000"/>
                </a:solidFill>
              </a:rPr>
              <a:pPr/>
              <a:t>1</a:t>
            </a:fld>
            <a:endParaRPr lang="en-US" altLang="en-US" dirty="0">
              <a:solidFill>
                <a:srgbClr val="000000"/>
              </a:solidFill>
            </a:endParaRPr>
          </a:p>
        </p:txBody>
      </p:sp>
    </p:spTree>
    <p:extLst>
      <p:ext uri="{BB962C8B-B14F-4D97-AF65-F5344CB8AC3E}">
        <p14:creationId xmlns:p14="http://schemas.microsoft.com/office/powerpoint/2010/main" val="107792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a:t>
            </a:r>
            <a:r>
              <a:rPr lang="en-US" baseline="0" dirty="0" smtClean="0"/>
              <a:t> paying attention to these five factors can assist districts and schools to achieve more equitable success among all subgroups.  Each of these sections are supported by research in the white paper.  Many of the documents/articles cited are great resources for more detailed information.</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11</a:t>
            </a:fld>
            <a:endParaRPr lang="en-US" dirty="0"/>
          </a:p>
        </p:txBody>
      </p:sp>
    </p:spTree>
    <p:extLst>
      <p:ext uri="{BB962C8B-B14F-4D97-AF65-F5344CB8AC3E}">
        <p14:creationId xmlns:p14="http://schemas.microsoft.com/office/powerpoint/2010/main" val="2519234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set up of the rubric.  Each section</a:t>
            </a:r>
            <a:r>
              <a:rPr lang="en-US" baseline="0" dirty="0" smtClean="0"/>
              <a:t> or content area is set this way.  Many of the content areas have more than one indicator and therefore are on multiple pages.</a:t>
            </a:r>
          </a:p>
          <a:p>
            <a:r>
              <a:rPr lang="en-US" baseline="0" dirty="0" smtClean="0"/>
              <a:t>The scale is is the same across each area, Planning, Partially Implemented, Implemented, Exemplary, although described below  the scale in the description of the indicator.</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12</a:t>
            </a:fld>
            <a:endParaRPr lang="en-US" dirty="0"/>
          </a:p>
        </p:txBody>
      </p:sp>
    </p:spTree>
    <p:extLst>
      <p:ext uri="{BB962C8B-B14F-4D97-AF65-F5344CB8AC3E}">
        <p14:creationId xmlns:p14="http://schemas.microsoft.com/office/powerpoint/2010/main" val="384033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13</a:t>
            </a:fld>
            <a:endParaRPr lang="en-US" dirty="0"/>
          </a:p>
        </p:txBody>
      </p:sp>
    </p:spTree>
    <p:extLst>
      <p:ext uri="{BB962C8B-B14F-4D97-AF65-F5344CB8AC3E}">
        <p14:creationId xmlns:p14="http://schemas.microsoft.com/office/powerpoint/2010/main" val="810372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about parents included in each section!</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14</a:t>
            </a:fld>
            <a:endParaRPr lang="en-US" dirty="0"/>
          </a:p>
        </p:txBody>
      </p:sp>
    </p:spTree>
    <p:extLst>
      <p:ext uri="{BB962C8B-B14F-4D97-AF65-F5344CB8AC3E}">
        <p14:creationId xmlns:p14="http://schemas.microsoft.com/office/powerpoint/2010/main" val="2095606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15</a:t>
            </a:fld>
            <a:endParaRPr lang="en-US" dirty="0"/>
          </a:p>
        </p:txBody>
      </p:sp>
    </p:spTree>
    <p:extLst>
      <p:ext uri="{BB962C8B-B14F-4D97-AF65-F5344CB8AC3E}">
        <p14:creationId xmlns:p14="http://schemas.microsoft.com/office/powerpoint/2010/main" val="2730281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16</a:t>
            </a:fld>
            <a:endParaRPr lang="en-US" dirty="0"/>
          </a:p>
        </p:txBody>
      </p:sp>
    </p:spTree>
    <p:extLst>
      <p:ext uri="{BB962C8B-B14F-4D97-AF65-F5344CB8AC3E}">
        <p14:creationId xmlns:p14="http://schemas.microsoft.com/office/powerpoint/2010/main" val="285094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we missing?  Are there other areas you would include?  </a:t>
            </a:r>
          </a:p>
          <a:p>
            <a:endParaRPr lang="en-US" dirty="0" smtClean="0"/>
          </a:p>
          <a:p>
            <a:r>
              <a:rPr lang="en-US" dirty="0" smtClean="0"/>
              <a:t>What do you think?  In your school or district, there is room for improvement in:</a:t>
            </a:r>
          </a:p>
          <a:p>
            <a:endParaRPr lang="en-US" dirty="0" smtClean="0"/>
          </a:p>
          <a:p>
            <a:r>
              <a:rPr lang="en-US" dirty="0" smtClean="0"/>
              <a:t>Data based decision making</a:t>
            </a:r>
          </a:p>
          <a:p>
            <a:r>
              <a:rPr lang="en-US" dirty="0" smtClean="0"/>
              <a:t>Cultural</a:t>
            </a:r>
            <a:r>
              <a:rPr lang="en-US" baseline="0" dirty="0" smtClean="0"/>
              <a:t> responsiveness</a:t>
            </a:r>
          </a:p>
          <a:p>
            <a:r>
              <a:rPr lang="en-US" baseline="0" dirty="0" smtClean="0"/>
              <a:t>Core instructional program</a:t>
            </a:r>
          </a:p>
          <a:p>
            <a:r>
              <a:rPr lang="en-US" baseline="0" dirty="0" smtClean="0"/>
              <a:t>Assessment</a:t>
            </a:r>
          </a:p>
          <a:p>
            <a:r>
              <a:rPr lang="en-US" baseline="0" dirty="0" smtClean="0"/>
              <a:t>Evidence based interventions and support</a:t>
            </a: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17</a:t>
            </a:fld>
            <a:endParaRPr lang="en-US" dirty="0"/>
          </a:p>
        </p:txBody>
      </p:sp>
    </p:spTree>
    <p:extLst>
      <p:ext uri="{BB962C8B-B14F-4D97-AF65-F5344CB8AC3E}">
        <p14:creationId xmlns:p14="http://schemas.microsoft.com/office/powerpoint/2010/main" val="115453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Self-Assessment Rubric, there are four suggested possible ratings:</a:t>
            </a:r>
          </a:p>
          <a:p>
            <a:r>
              <a:rPr lang="en-US" dirty="0" smtClean="0"/>
              <a:t>	Planning, </a:t>
            </a:r>
          </a:p>
          <a:p>
            <a:r>
              <a:rPr lang="en-US" dirty="0" smtClean="0"/>
              <a:t>	partially implemented, </a:t>
            </a:r>
          </a:p>
          <a:p>
            <a:r>
              <a:rPr lang="en-US" dirty="0" smtClean="0"/>
              <a:t>	fully implemented or </a:t>
            </a:r>
          </a:p>
          <a:p>
            <a:r>
              <a:rPr lang="en-US" dirty="0" smtClean="0"/>
              <a:t>	exemplary.</a:t>
            </a:r>
          </a:p>
          <a:p>
            <a:r>
              <a:rPr lang="en-US" dirty="0" smtClean="0"/>
              <a:t>Probing questions are provided to assist the team in determining where they are at this point.</a:t>
            </a:r>
          </a:p>
          <a:p>
            <a:r>
              <a:rPr lang="en-US" dirty="0" smtClean="0"/>
              <a:t>Document what evidence exists to support the rating that the team selects.</a:t>
            </a: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18</a:t>
            </a:fld>
            <a:endParaRPr lang="en-US" dirty="0"/>
          </a:p>
        </p:txBody>
      </p:sp>
    </p:spTree>
    <p:extLst>
      <p:ext uri="{BB962C8B-B14F-4D97-AF65-F5344CB8AC3E}">
        <p14:creationId xmlns:p14="http://schemas.microsoft.com/office/powerpoint/2010/main" val="173240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Polling question  (select all that apply)</a:t>
            </a:r>
          </a:p>
          <a:p>
            <a:endParaRPr lang="en-US" dirty="0" smtClean="0"/>
          </a:p>
          <a:p>
            <a:r>
              <a:rPr lang="en-US" dirty="0" smtClean="0"/>
              <a:t>In your school</a:t>
            </a:r>
            <a:r>
              <a:rPr lang="en-US" baseline="0" dirty="0" smtClean="0"/>
              <a:t> or district setting who are the affected subgroups?</a:t>
            </a:r>
          </a:p>
          <a:p>
            <a:r>
              <a:rPr lang="en-US" baseline="0" dirty="0" smtClean="0"/>
              <a:t>Low SES</a:t>
            </a:r>
          </a:p>
          <a:p>
            <a:r>
              <a:rPr lang="en-US" baseline="0" dirty="0" smtClean="0"/>
              <a:t>Students with disabilities</a:t>
            </a:r>
          </a:p>
          <a:p>
            <a:r>
              <a:rPr lang="en-US" baseline="0" dirty="0" smtClean="0"/>
              <a:t>English Language Learners</a:t>
            </a:r>
          </a:p>
          <a:p>
            <a:r>
              <a:rPr lang="en-US" baseline="0" dirty="0" smtClean="0"/>
              <a:t>Student who are white</a:t>
            </a:r>
          </a:p>
          <a:p>
            <a:r>
              <a:rPr lang="en-US" baseline="0" dirty="0" smtClean="0"/>
              <a:t>Students who are black</a:t>
            </a:r>
          </a:p>
          <a:p>
            <a:r>
              <a:rPr lang="en-US" baseline="0" dirty="0" smtClean="0"/>
              <a:t>Students who are Hispanic</a:t>
            </a:r>
          </a:p>
          <a:p>
            <a:r>
              <a:rPr lang="en-US" baseline="0" dirty="0" smtClean="0"/>
              <a:t>Other</a:t>
            </a: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19</a:t>
            </a:fld>
            <a:endParaRPr lang="en-US" dirty="0"/>
          </a:p>
        </p:txBody>
      </p:sp>
    </p:spTree>
    <p:extLst>
      <p:ext uri="{BB962C8B-B14F-4D97-AF65-F5344CB8AC3E}">
        <p14:creationId xmlns:p14="http://schemas.microsoft.com/office/powerpoint/2010/main" val="153224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57F7CA-9CAB-4FEB-B0FD-8901F1B0DD76}" type="slidenum">
              <a:rPr lang="en-US" smtClean="0"/>
              <a:pPr>
                <a:defRPr/>
              </a:pPr>
              <a:t>2</a:t>
            </a:fld>
            <a:endParaRPr lang="en-US" dirty="0"/>
          </a:p>
        </p:txBody>
      </p:sp>
    </p:spTree>
    <p:extLst>
      <p:ext uri="{BB962C8B-B14F-4D97-AF65-F5344CB8AC3E}">
        <p14:creationId xmlns:p14="http://schemas.microsoft.com/office/powerpoint/2010/main" val="1294613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20</a:t>
            </a:fld>
            <a:endParaRPr lang="en-US" dirty="0"/>
          </a:p>
        </p:txBody>
      </p:sp>
    </p:spTree>
    <p:extLst>
      <p:ext uri="{BB962C8B-B14F-4D97-AF65-F5344CB8AC3E}">
        <p14:creationId xmlns:p14="http://schemas.microsoft.com/office/powerpoint/2010/main" val="3659935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57F7CA-9CAB-4FEB-B0FD-8901F1B0DD76}" type="slidenum">
              <a:rPr lang="en-US" smtClean="0"/>
              <a:pPr>
                <a:defRPr/>
              </a:pPr>
              <a:t>21</a:t>
            </a:fld>
            <a:endParaRPr lang="en-US" dirty="0"/>
          </a:p>
        </p:txBody>
      </p:sp>
    </p:spTree>
    <p:extLst>
      <p:ext uri="{BB962C8B-B14F-4D97-AF65-F5344CB8AC3E}">
        <p14:creationId xmlns:p14="http://schemas.microsoft.com/office/powerpoint/2010/main" val="3203556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i="1" dirty="0" smtClean="0">
                <a:effectLst/>
              </a:rPr>
              <a:t>General.</a:t>
            </a:r>
            <a:r>
              <a:rPr lang="en-US" dirty="0" smtClean="0"/>
              <a:t> An LEA may not use more than 15 percent of the amount the LEA receives under Part B of the Act for any fiscal year, less any amount reduced by the LEA pursuant to §300.205, if any, in combination with other amounts (which may include amounts other than education funds), to develop and implement coordinated, early intervening services, which may include interagency financing structures, for students in kindergarten through grade 12 (with a particular emphasis on students in kindergarten through grade three) who are not currently identified as needing special education or related services, but who need additional academic and behavioral support to succeed in a general education environment. (See appendix D for examples of how §300.205(d), regarding local maintenance of effort, and §300.226(a) affect one another.)</a:t>
            </a:r>
          </a:p>
          <a:p>
            <a:r>
              <a:rPr lang="en-US" dirty="0" smtClean="0"/>
              <a:t>(b) </a:t>
            </a:r>
            <a:r>
              <a:rPr lang="en-US" i="1" dirty="0" smtClean="0">
                <a:effectLst/>
              </a:rPr>
              <a:t>Activities.</a:t>
            </a:r>
            <a:r>
              <a:rPr lang="en-US" dirty="0" smtClean="0"/>
              <a:t> In implementing coordinated, early intervening services under this section, an LEA may carry out activities that include—</a:t>
            </a:r>
          </a:p>
          <a:p>
            <a:r>
              <a:rPr lang="en-US" dirty="0" smtClean="0"/>
              <a:t>(1) Professional development (which may be provided by entities other than LEAs) for teachers and other school staff to enable such personnel to deliver scientifically based academic and behavioral interventions, including scientifically based literacy instruction, and, where appropriate, instruction on the use of adaptive and instructional software; and</a:t>
            </a:r>
          </a:p>
          <a:p>
            <a:r>
              <a:rPr lang="en-US" dirty="0" smtClean="0"/>
              <a:t>(2) Providing educational and behavioral evaluations, services, and supports, including scientifically based literacy instruction.</a:t>
            </a:r>
          </a:p>
          <a:p>
            <a:r>
              <a:rPr lang="en-US" dirty="0" smtClean="0"/>
              <a:t>(c) </a:t>
            </a:r>
            <a:r>
              <a:rPr lang="en-US" i="1" dirty="0" smtClean="0">
                <a:effectLst/>
              </a:rPr>
              <a:t>Construction.</a:t>
            </a:r>
            <a:r>
              <a:rPr lang="en-US" dirty="0" smtClean="0"/>
              <a:t> Nothing in this section shall be construed to either limit or create a right to FAPE under Part B of the Act or to delay appropriate evaluation of a child suspected of having a disability.</a:t>
            </a:r>
          </a:p>
          <a:p>
            <a:r>
              <a:rPr lang="en-US" dirty="0" smtClean="0"/>
              <a:t>(d) </a:t>
            </a:r>
            <a:r>
              <a:rPr lang="en-US" i="1" dirty="0" smtClean="0">
                <a:effectLst/>
              </a:rPr>
              <a:t>Reporting.</a:t>
            </a:r>
            <a:r>
              <a:rPr lang="en-US" dirty="0" smtClean="0"/>
              <a:t> Each LEA that develops and maintains coordinated, early intervening services under this section must annually report to the SEA on—</a:t>
            </a:r>
          </a:p>
          <a:p>
            <a:r>
              <a:rPr lang="en-US" dirty="0" smtClean="0"/>
              <a:t>(1) The number of children served under this section who received early intervening services; and</a:t>
            </a:r>
          </a:p>
          <a:p>
            <a:r>
              <a:rPr lang="en-US" dirty="0" smtClean="0"/>
              <a:t>(2) The number of children served under this section who received early intervening services and subsequently receive special education and related services under Part B of the Act during the preceding two year period.</a:t>
            </a:r>
          </a:p>
          <a:p>
            <a:r>
              <a:rPr lang="en-US" dirty="0" smtClean="0"/>
              <a:t>(e) </a:t>
            </a:r>
            <a:r>
              <a:rPr lang="en-US" i="1" dirty="0" smtClean="0">
                <a:effectLst/>
              </a:rPr>
              <a:t>Coordination with ESEA.</a:t>
            </a:r>
            <a:r>
              <a:rPr lang="en-US" dirty="0" smtClean="0"/>
              <a:t> Funds made available to carry out this section may be used to carry out coordinated, early intervening services aligned with activities funded by, and carried out under the ESEA if those funds are used to supplement, and not supplant, funds made available under the ESEA for the activities and services assisted under this section.</a:t>
            </a:r>
          </a:p>
          <a:p>
            <a:r>
              <a:rPr lang="en-US" dirty="0" smtClean="0"/>
              <a:t>(Approved by the Office of Management and Budget under control number 1820-0600)</a:t>
            </a:r>
          </a:p>
          <a:p>
            <a:r>
              <a:rPr lang="en-US" dirty="0" smtClean="0"/>
              <a:t>(Authority: 20 U.S.C. 1413(f)) </a:t>
            </a:r>
          </a:p>
        </p:txBody>
      </p:sp>
      <p:sp>
        <p:nvSpPr>
          <p:cNvPr id="4" name="Slide Number Placeholder 3"/>
          <p:cNvSpPr>
            <a:spLocks noGrp="1"/>
          </p:cNvSpPr>
          <p:nvPr>
            <p:ph type="sldNum" sz="quarter" idx="10"/>
          </p:nvPr>
        </p:nvSpPr>
        <p:spPr/>
        <p:txBody>
          <a:bodyPr/>
          <a:lstStyle/>
          <a:p>
            <a:fld id="{5BE01C5C-15F5-4167-892C-97FD3CA4539B}" type="slidenum">
              <a:rPr lang="en-US" smtClean="0"/>
              <a:t>25</a:t>
            </a:fld>
            <a:endParaRPr lang="en-US" dirty="0"/>
          </a:p>
        </p:txBody>
      </p:sp>
    </p:spTree>
    <p:extLst>
      <p:ext uri="{BB962C8B-B14F-4D97-AF65-F5344CB8AC3E}">
        <p14:creationId xmlns:p14="http://schemas.microsoft.com/office/powerpoint/2010/main" val="3099024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i="1" dirty="0" smtClean="0">
                <a:effectLst/>
              </a:rPr>
              <a:t>General.</a:t>
            </a:r>
            <a:r>
              <a:rPr lang="en-US" dirty="0" smtClean="0"/>
              <a:t> An LEA may not use more than 15 percent of the amount the LEA receives under Part B of the Act for any fiscal year, less any amount reduced by the LEA pursuant to §300.205, if any, in combination with other amounts (which may include amounts other than education funds), to develop and implement coordinated, early intervening services, which may include interagency financing structures, for students in kindergarten through grade 12 (with a particular emphasis on students in kindergarten through grade three) who are not currently identified as needing special education or related services, but who need additional academic and behavioral support to succeed in a general education environment. (See appendix D for examples of how §300.205(d), regarding local maintenance of effort, and §300.226(a) affect one another.)</a:t>
            </a:r>
          </a:p>
          <a:p>
            <a:r>
              <a:rPr lang="en-US" dirty="0" smtClean="0"/>
              <a:t>(b) </a:t>
            </a:r>
            <a:r>
              <a:rPr lang="en-US" i="1" dirty="0" smtClean="0">
                <a:effectLst/>
              </a:rPr>
              <a:t>Activities.</a:t>
            </a:r>
            <a:r>
              <a:rPr lang="en-US" dirty="0" smtClean="0"/>
              <a:t> In implementing coordinated, early intervening services under this section, an LEA may carry out activities that include—</a:t>
            </a:r>
          </a:p>
          <a:p>
            <a:r>
              <a:rPr lang="en-US" dirty="0" smtClean="0"/>
              <a:t>(1) Professional development (which may be provided by entities other than LEAs) for teachers and other school staff to enable such personnel to deliver scientifically based academic and behavioral interventions, including scientifically based literacy instruction, and, where appropriate, instruction on the use of adaptive and instructional software; and</a:t>
            </a:r>
          </a:p>
          <a:p>
            <a:r>
              <a:rPr lang="en-US" dirty="0" smtClean="0"/>
              <a:t>(2) Providing educational and behavioral evaluations, services, and supports, including scientifically based literacy instruction.</a:t>
            </a:r>
          </a:p>
          <a:p>
            <a:r>
              <a:rPr lang="en-US" dirty="0" smtClean="0"/>
              <a:t>(c) </a:t>
            </a:r>
            <a:r>
              <a:rPr lang="en-US" i="1" dirty="0" smtClean="0">
                <a:effectLst/>
              </a:rPr>
              <a:t>Construction.</a:t>
            </a:r>
            <a:r>
              <a:rPr lang="en-US" dirty="0" smtClean="0"/>
              <a:t> Nothing in this section shall be construed to either limit or create a right to FAPE under Part B of the Act or to delay appropriate evaluation of a child suspected of having a disability.</a:t>
            </a:r>
          </a:p>
          <a:p>
            <a:r>
              <a:rPr lang="en-US" dirty="0" smtClean="0"/>
              <a:t>(d) </a:t>
            </a:r>
            <a:r>
              <a:rPr lang="en-US" i="1" dirty="0" smtClean="0">
                <a:effectLst/>
              </a:rPr>
              <a:t>Reporting.</a:t>
            </a:r>
            <a:r>
              <a:rPr lang="en-US" dirty="0" smtClean="0"/>
              <a:t> Each LEA that develops and maintains coordinated, early intervening services under this section must annually report to the SEA on—</a:t>
            </a:r>
          </a:p>
          <a:p>
            <a:r>
              <a:rPr lang="en-US" dirty="0" smtClean="0"/>
              <a:t>(1) The number of children served under this section who received early intervening services; and</a:t>
            </a:r>
          </a:p>
          <a:p>
            <a:r>
              <a:rPr lang="en-US" dirty="0" smtClean="0"/>
              <a:t>(2) The number of children served under this section who received early intervening services and subsequently receive special education and related services under Part B of the Act during the preceding two year period.</a:t>
            </a:r>
          </a:p>
          <a:p>
            <a:r>
              <a:rPr lang="en-US" dirty="0" smtClean="0"/>
              <a:t>(e) </a:t>
            </a:r>
            <a:r>
              <a:rPr lang="en-US" i="1" dirty="0" smtClean="0">
                <a:effectLst/>
              </a:rPr>
              <a:t>Coordination with ESEA.</a:t>
            </a:r>
            <a:r>
              <a:rPr lang="en-US" dirty="0" smtClean="0"/>
              <a:t> Funds made available to carry out this section may be used to carry out coordinated, early intervening services aligned with activities funded by, and carried out under the ESEA if those funds are used to supplement, and not supplant, funds made available under the ESEA for the activities and services assisted under this section.</a:t>
            </a:r>
          </a:p>
          <a:p>
            <a:r>
              <a:rPr lang="en-US" dirty="0" smtClean="0"/>
              <a:t>(Approved by the Office of Management and Budget under control number 1820-0600)</a:t>
            </a:r>
          </a:p>
          <a:p>
            <a:r>
              <a:rPr lang="en-US" dirty="0" smtClean="0"/>
              <a:t>(Authority: 20 U.S.C. 1413(f)) </a:t>
            </a:r>
          </a:p>
          <a:p>
            <a:endParaRPr lang="en-US" dirty="0"/>
          </a:p>
        </p:txBody>
      </p:sp>
      <p:sp>
        <p:nvSpPr>
          <p:cNvPr id="4" name="Slide Number Placeholder 3"/>
          <p:cNvSpPr>
            <a:spLocks noGrp="1"/>
          </p:cNvSpPr>
          <p:nvPr>
            <p:ph type="sldNum" sz="quarter" idx="10"/>
          </p:nvPr>
        </p:nvSpPr>
        <p:spPr/>
        <p:txBody>
          <a:bodyPr/>
          <a:lstStyle/>
          <a:p>
            <a:fld id="{5BE01C5C-15F5-4167-892C-97FD3CA4539B}" type="slidenum">
              <a:rPr lang="en-US" smtClean="0"/>
              <a:t>26</a:t>
            </a:fld>
            <a:endParaRPr lang="en-US" dirty="0"/>
          </a:p>
        </p:txBody>
      </p:sp>
    </p:spTree>
    <p:extLst>
      <p:ext uri="{BB962C8B-B14F-4D97-AF65-F5344CB8AC3E}">
        <p14:creationId xmlns:p14="http://schemas.microsoft.com/office/powerpoint/2010/main" val="327736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57F7CA-9CAB-4FEB-B0FD-8901F1B0DD76}" type="slidenum">
              <a:rPr lang="en-US" smtClean="0"/>
              <a:pPr>
                <a:defRPr/>
              </a:pPr>
              <a:t>3</a:t>
            </a:fld>
            <a:endParaRPr lang="en-US" dirty="0"/>
          </a:p>
        </p:txBody>
      </p:sp>
    </p:spTree>
    <p:extLst>
      <p:ext uri="{BB962C8B-B14F-4D97-AF65-F5344CB8AC3E}">
        <p14:creationId xmlns:p14="http://schemas.microsoft.com/office/powerpoint/2010/main" val="33656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57F7CA-9CAB-4FEB-B0FD-8901F1B0DD76}" type="slidenum">
              <a:rPr lang="en-US" smtClean="0"/>
              <a:pPr>
                <a:defRPr/>
              </a:pPr>
              <a:t>4</a:t>
            </a:fld>
            <a:endParaRPr lang="en-US" dirty="0"/>
          </a:p>
        </p:txBody>
      </p:sp>
    </p:spTree>
    <p:extLst>
      <p:ext uri="{BB962C8B-B14F-4D97-AF65-F5344CB8AC3E}">
        <p14:creationId xmlns:p14="http://schemas.microsoft.com/office/powerpoint/2010/main" val="111328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show</a:t>
            </a:r>
            <a:r>
              <a:rPr lang="en-US" baseline="0" dirty="0" smtClean="0"/>
              <a:t> you some sample data exemplifying these success gaps.</a:t>
            </a:r>
          </a:p>
        </p:txBody>
      </p:sp>
      <p:sp>
        <p:nvSpPr>
          <p:cNvPr id="4" name="Slide Number Placeholder 3"/>
          <p:cNvSpPr>
            <a:spLocks noGrp="1"/>
          </p:cNvSpPr>
          <p:nvPr>
            <p:ph type="sldNum" sz="quarter" idx="10"/>
          </p:nvPr>
        </p:nvSpPr>
        <p:spPr/>
        <p:txBody>
          <a:bodyPr/>
          <a:lstStyle/>
          <a:p>
            <a:fld id="{481BC2E5-B307-41E3-B48E-479BA10E2B91}" type="slidenum">
              <a:rPr lang="en-US" smtClean="0"/>
              <a:pPr/>
              <a:t>5</a:t>
            </a:fld>
            <a:endParaRPr lang="en-US" dirty="0"/>
          </a:p>
        </p:txBody>
      </p:sp>
    </p:spTree>
    <p:extLst>
      <p:ext uri="{BB962C8B-B14F-4D97-AF65-F5344CB8AC3E}">
        <p14:creationId xmlns:p14="http://schemas.microsoft.com/office/powerpoint/2010/main" val="326715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clicking on  the answer to make it appear, ask the participants to share</a:t>
            </a:r>
            <a:r>
              <a:rPr lang="en-US" baseline="0" dirty="0" smtClean="0"/>
              <a:t> thoughts</a:t>
            </a:r>
            <a:r>
              <a:rPr lang="en-US" dirty="0" smtClean="0"/>
              <a:t>….pick only a couple of participants</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6</a:t>
            </a:fld>
            <a:endParaRPr lang="en-US" dirty="0"/>
          </a:p>
        </p:txBody>
      </p:sp>
    </p:spTree>
    <p:extLst>
      <p:ext uri="{BB962C8B-B14F-4D97-AF65-F5344CB8AC3E}">
        <p14:creationId xmlns:p14="http://schemas.microsoft.com/office/powerpoint/2010/main" val="110763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68">
              <a:defRPr/>
            </a:pPr>
            <a:r>
              <a:rPr lang="en-US" dirty="0" smtClean="0"/>
              <a:t>We developed a tool to help states, districts, and schools look at the services and supports they were providing for all students, help them to identify areas where there were gaps (achievement gaps, opportunity gaps, gaps in other areas) for other subgroups of students compared to everyone else or each other. It’s to use to assess the degree to which their systems are being responsive to the diverse needs of </a:t>
            </a:r>
            <a:r>
              <a:rPr lang="en-US" i="1" dirty="0" smtClean="0"/>
              <a:t>all</a:t>
            </a:r>
            <a:r>
              <a:rPr lang="en-US" dirty="0" smtClean="0"/>
              <a:t> of their students.</a:t>
            </a:r>
          </a:p>
          <a:p>
            <a:endParaRPr lang="en-US" dirty="0" smtClean="0"/>
          </a:p>
          <a:p>
            <a:r>
              <a:rPr lang="en-US" dirty="0" smtClean="0"/>
              <a:t>Purpose of the Success Gaps documents:  The “Success Gaps” documents are designed for schools and districts to use to assess the degree to which their systems are being responsive to the diverse needs of </a:t>
            </a:r>
            <a:r>
              <a:rPr lang="en-US" i="1" dirty="0" smtClean="0"/>
              <a:t>all</a:t>
            </a:r>
            <a:r>
              <a:rPr lang="en-US" dirty="0" smtClean="0"/>
              <a:t> of their students.</a:t>
            </a:r>
          </a:p>
          <a:p>
            <a:r>
              <a:rPr lang="en-US" dirty="0" smtClean="0"/>
              <a:t>The “Success Gaps” documents are also designed to help districts/schools identify and then plan to address some of the systemic, contributing factors that result in over-representation of minority students in special education.</a:t>
            </a:r>
          </a:p>
          <a:p>
            <a:endParaRPr lang="en-US" dirty="0" smtClean="0"/>
          </a:p>
          <a:p>
            <a:r>
              <a:rPr lang="en-US" sz="2700" dirty="0"/>
              <a:t>Regional Resource Center Program</a:t>
            </a:r>
          </a:p>
          <a:p>
            <a:pPr lvl="1"/>
            <a:r>
              <a:rPr lang="en-US" sz="2100" dirty="0"/>
              <a:t>Nancy O’Hara,  Lead, RRCP Disproportionality Priority Team</a:t>
            </a:r>
          </a:p>
          <a:p>
            <a:pPr lvl="1"/>
            <a:r>
              <a:rPr lang="en-US" sz="2100" dirty="0"/>
              <a:t>Cesar D’Agord, WRRC, John Inglish, WRRC, Kristin Reedy, NERRC, Susan DuRant, SERRC</a:t>
            </a:r>
          </a:p>
          <a:p>
            <a:r>
              <a:rPr lang="en-US" sz="2700" dirty="0"/>
              <a:t>Other TA Centers </a:t>
            </a:r>
          </a:p>
          <a:p>
            <a:pPr lvl="1"/>
            <a:r>
              <a:rPr lang="en-US" sz="1900" dirty="0"/>
              <a:t> Darren Woodruff , National RTI Center@AIR and Tom Munk, DAC/IDC </a:t>
            </a:r>
          </a:p>
          <a:p>
            <a:r>
              <a:rPr lang="en-US" sz="2700" dirty="0"/>
              <a:t>US ED, Office of Special Education Programs </a:t>
            </a:r>
          </a:p>
          <a:p>
            <a:pPr lvl="1"/>
            <a:r>
              <a:rPr lang="en-US" sz="1900" dirty="0"/>
              <a:t>Perry Williams, Grace Duran, Jennifer Finch, Dave Guardino</a:t>
            </a:r>
          </a:p>
          <a:p>
            <a:r>
              <a:rPr lang="en-US" sz="2700" dirty="0"/>
              <a:t>Additional Reviewers</a:t>
            </a:r>
          </a:p>
          <a:p>
            <a:pPr lvl="1"/>
            <a:r>
              <a:rPr lang="en-US" sz="2300" dirty="0"/>
              <a:t>State staff in Georgia, Michigan, Rhode Island, Louisiana, New jersey</a:t>
            </a:r>
          </a:p>
          <a:p>
            <a:pPr lvl="1"/>
            <a:r>
              <a:rPr lang="en-US" sz="2300" dirty="0"/>
              <a:t>Regional Equity Centers</a:t>
            </a: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7</a:t>
            </a:fld>
            <a:endParaRPr lang="en-US" dirty="0"/>
          </a:p>
        </p:txBody>
      </p:sp>
    </p:spTree>
    <p:extLst>
      <p:ext uri="{BB962C8B-B14F-4D97-AF65-F5344CB8AC3E}">
        <p14:creationId xmlns:p14="http://schemas.microsoft.com/office/powerpoint/2010/main" val="150525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8</a:t>
            </a:fld>
            <a:endParaRPr lang="en-US" dirty="0"/>
          </a:p>
        </p:txBody>
      </p:sp>
    </p:spTree>
    <p:extLst>
      <p:ext uri="{BB962C8B-B14F-4D97-AF65-F5344CB8AC3E}">
        <p14:creationId xmlns:p14="http://schemas.microsoft.com/office/powerpoint/2010/main" val="397254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Polling question  (select all that apply)</a:t>
            </a:r>
          </a:p>
          <a:p>
            <a:endParaRPr lang="en-US" dirty="0" smtClean="0"/>
          </a:p>
          <a:p>
            <a:r>
              <a:rPr lang="en-US" dirty="0" smtClean="0"/>
              <a:t>In your school</a:t>
            </a:r>
            <a:r>
              <a:rPr lang="en-US" baseline="0" dirty="0" smtClean="0"/>
              <a:t> or district setting who are the affected subgroups?</a:t>
            </a:r>
          </a:p>
          <a:p>
            <a:r>
              <a:rPr lang="en-US" baseline="0" dirty="0" smtClean="0"/>
              <a:t>Low SES</a:t>
            </a:r>
          </a:p>
          <a:p>
            <a:r>
              <a:rPr lang="en-US" baseline="0" dirty="0" smtClean="0"/>
              <a:t>Students with disabilities</a:t>
            </a:r>
          </a:p>
          <a:p>
            <a:r>
              <a:rPr lang="en-US" baseline="0" dirty="0" smtClean="0"/>
              <a:t>English Language Learners</a:t>
            </a:r>
          </a:p>
          <a:p>
            <a:r>
              <a:rPr lang="en-US" baseline="0" dirty="0" smtClean="0"/>
              <a:t>Student who are white</a:t>
            </a:r>
          </a:p>
          <a:p>
            <a:r>
              <a:rPr lang="en-US" baseline="0" dirty="0" smtClean="0"/>
              <a:t>Students who are black</a:t>
            </a:r>
          </a:p>
          <a:p>
            <a:r>
              <a:rPr lang="en-US" baseline="0" dirty="0" smtClean="0"/>
              <a:t>Students who are Hispanic</a:t>
            </a:r>
          </a:p>
          <a:p>
            <a:r>
              <a:rPr lang="en-US" baseline="0" dirty="0" smtClean="0"/>
              <a:t>Other</a:t>
            </a: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9</a:t>
            </a:fld>
            <a:endParaRPr lang="en-US" dirty="0"/>
          </a:p>
        </p:txBody>
      </p:sp>
    </p:spTree>
    <p:extLst>
      <p:ext uri="{BB962C8B-B14F-4D97-AF65-F5344CB8AC3E}">
        <p14:creationId xmlns:p14="http://schemas.microsoft.com/office/powerpoint/2010/main" val="153224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E2E4AB-B0AF-4C6C-B250-89322C7FD7E4}" type="datetimeFigureOut">
              <a:rPr lang="en-US"/>
              <a:pPr>
                <a:defRPr/>
              </a:pPr>
              <a:t>7/13/2015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F373E4-DD9B-46AC-952A-2CFEF8748510}" type="slidenum">
              <a:rPr lang="en-US"/>
              <a:pPr>
                <a:defRPr/>
              </a:pPr>
              <a:t>‹#›</a:t>
            </a:fld>
            <a:endParaRPr lang="en-US" dirty="0"/>
          </a:p>
        </p:txBody>
      </p:sp>
    </p:spTree>
    <p:extLst>
      <p:ext uri="{BB962C8B-B14F-4D97-AF65-F5344CB8AC3E}">
        <p14:creationId xmlns:p14="http://schemas.microsoft.com/office/powerpoint/2010/main" val="355103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B27E72-BBA8-4102-91E3-E1C9CDE1E34B}" type="datetimeFigureOut">
              <a:rPr lang="en-US"/>
              <a:pPr>
                <a:defRPr/>
              </a:pPr>
              <a:t>7/13/2015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EB482F-CDA8-4716-BFF7-779E3FC0DED6}" type="slidenum">
              <a:rPr lang="en-US"/>
              <a:pPr>
                <a:defRPr/>
              </a:pPr>
              <a:t>‹#›</a:t>
            </a:fld>
            <a:endParaRPr lang="en-US" dirty="0"/>
          </a:p>
        </p:txBody>
      </p:sp>
    </p:spTree>
    <p:extLst>
      <p:ext uri="{BB962C8B-B14F-4D97-AF65-F5344CB8AC3E}">
        <p14:creationId xmlns:p14="http://schemas.microsoft.com/office/powerpoint/2010/main" val="389297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EF6755-F6B6-460B-9AAA-7EF4D4375B37}" type="datetimeFigureOut">
              <a:rPr lang="en-US"/>
              <a:pPr>
                <a:defRPr/>
              </a:pPr>
              <a:t>7/13/2015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CBE6BFD-6441-4B48-A350-FD43ED7C3672}" type="slidenum">
              <a:rPr lang="en-US"/>
              <a:pPr>
                <a:defRPr/>
              </a:pPr>
              <a:t>‹#›</a:t>
            </a:fld>
            <a:endParaRPr lang="en-US" dirty="0"/>
          </a:p>
        </p:txBody>
      </p:sp>
    </p:spTree>
    <p:extLst>
      <p:ext uri="{BB962C8B-B14F-4D97-AF65-F5344CB8AC3E}">
        <p14:creationId xmlns:p14="http://schemas.microsoft.com/office/powerpoint/2010/main" val="320826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3A4444-D3A0-462A-9663-26BD9A865068}" type="datetimeFigureOut">
              <a:rPr lang="en-US"/>
              <a:pPr>
                <a:defRPr/>
              </a:pPr>
              <a:t>7/13/2015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4E17D3-47D9-48F0-A6A9-F82331EE0761}" type="slidenum">
              <a:rPr lang="en-US"/>
              <a:pPr>
                <a:defRPr/>
              </a:pPr>
              <a:t>‹#›</a:t>
            </a:fld>
            <a:endParaRPr lang="en-US" dirty="0"/>
          </a:p>
        </p:txBody>
      </p:sp>
    </p:spTree>
    <p:extLst>
      <p:ext uri="{BB962C8B-B14F-4D97-AF65-F5344CB8AC3E}">
        <p14:creationId xmlns:p14="http://schemas.microsoft.com/office/powerpoint/2010/main" val="394916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DCA8A4-E452-4CBA-8929-C7338AD96349}" type="datetimeFigureOut">
              <a:rPr lang="en-US"/>
              <a:pPr>
                <a:defRPr/>
              </a:pPr>
              <a:t>7/13/2015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DBE2BA-CA89-425D-9FF3-ED949E610C0A}" type="slidenum">
              <a:rPr lang="en-US"/>
              <a:pPr>
                <a:defRPr/>
              </a:pPr>
              <a:t>‹#›</a:t>
            </a:fld>
            <a:endParaRPr lang="en-US" dirty="0"/>
          </a:p>
        </p:txBody>
      </p:sp>
    </p:spTree>
    <p:extLst>
      <p:ext uri="{BB962C8B-B14F-4D97-AF65-F5344CB8AC3E}">
        <p14:creationId xmlns:p14="http://schemas.microsoft.com/office/powerpoint/2010/main" val="154039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F9815C-A2D0-41DB-8D68-1BA22F8BEDE5}" type="datetimeFigureOut">
              <a:rPr lang="en-US"/>
              <a:pPr>
                <a:defRPr/>
              </a:pPr>
              <a:t>7/13/2015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E43644-ED55-4B3E-B9E7-B9AC8AE04B8D}" type="slidenum">
              <a:rPr lang="en-US"/>
              <a:pPr>
                <a:defRPr/>
              </a:pPr>
              <a:t>‹#›</a:t>
            </a:fld>
            <a:endParaRPr lang="en-US" dirty="0"/>
          </a:p>
        </p:txBody>
      </p:sp>
    </p:spTree>
    <p:extLst>
      <p:ext uri="{BB962C8B-B14F-4D97-AF65-F5344CB8AC3E}">
        <p14:creationId xmlns:p14="http://schemas.microsoft.com/office/powerpoint/2010/main" val="98572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0180C2-5ABB-4C65-A012-43EC01FEEAC0}" type="datetimeFigureOut">
              <a:rPr lang="en-US"/>
              <a:pPr>
                <a:defRPr/>
              </a:pPr>
              <a:t>7/13/2015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D2C4C82-83AB-4C43-BFBF-9A3B65C70E8A}" type="slidenum">
              <a:rPr lang="en-US"/>
              <a:pPr>
                <a:defRPr/>
              </a:pPr>
              <a:t>‹#›</a:t>
            </a:fld>
            <a:endParaRPr lang="en-US" dirty="0"/>
          </a:p>
        </p:txBody>
      </p:sp>
    </p:spTree>
    <p:extLst>
      <p:ext uri="{BB962C8B-B14F-4D97-AF65-F5344CB8AC3E}">
        <p14:creationId xmlns:p14="http://schemas.microsoft.com/office/powerpoint/2010/main" val="27362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60364D-2F79-4007-B0EA-5CF979B00B76}" type="datetimeFigureOut">
              <a:rPr lang="en-US"/>
              <a:pPr>
                <a:defRPr/>
              </a:pPr>
              <a:t>7/13/2015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4842099-DA64-428E-98D3-874C0D42B242}" type="slidenum">
              <a:rPr lang="en-US"/>
              <a:pPr>
                <a:defRPr/>
              </a:pPr>
              <a:t>‹#›</a:t>
            </a:fld>
            <a:endParaRPr lang="en-US" dirty="0"/>
          </a:p>
        </p:txBody>
      </p:sp>
    </p:spTree>
    <p:extLst>
      <p:ext uri="{BB962C8B-B14F-4D97-AF65-F5344CB8AC3E}">
        <p14:creationId xmlns:p14="http://schemas.microsoft.com/office/powerpoint/2010/main" val="345012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B66F05-CF44-4089-ABE5-401F61816C7D}" type="datetimeFigureOut">
              <a:rPr lang="en-US"/>
              <a:pPr>
                <a:defRPr/>
              </a:pPr>
              <a:t>7/13/2015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D599187-0543-4257-AA0B-069018D69FA2}" type="slidenum">
              <a:rPr lang="en-US"/>
              <a:pPr>
                <a:defRPr/>
              </a:pPr>
              <a:t>‹#›</a:t>
            </a:fld>
            <a:endParaRPr lang="en-US" dirty="0"/>
          </a:p>
        </p:txBody>
      </p:sp>
    </p:spTree>
    <p:extLst>
      <p:ext uri="{BB962C8B-B14F-4D97-AF65-F5344CB8AC3E}">
        <p14:creationId xmlns:p14="http://schemas.microsoft.com/office/powerpoint/2010/main" val="380485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1CF194-AEFC-412D-840E-9E7DB8904B86}" type="datetimeFigureOut">
              <a:rPr lang="en-US"/>
              <a:pPr>
                <a:defRPr/>
              </a:pPr>
              <a:t>7/13/2015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161F3F6-B24B-472F-9328-E13DCC7E0DFD}" type="slidenum">
              <a:rPr lang="en-US"/>
              <a:pPr>
                <a:defRPr/>
              </a:pPr>
              <a:t>‹#›</a:t>
            </a:fld>
            <a:endParaRPr lang="en-US" dirty="0"/>
          </a:p>
        </p:txBody>
      </p:sp>
    </p:spTree>
    <p:extLst>
      <p:ext uri="{BB962C8B-B14F-4D97-AF65-F5344CB8AC3E}">
        <p14:creationId xmlns:p14="http://schemas.microsoft.com/office/powerpoint/2010/main" val="186890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10262C-0255-4917-AB18-A339313FC1A8}" type="datetimeFigureOut">
              <a:rPr lang="en-US"/>
              <a:pPr>
                <a:defRPr/>
              </a:pPr>
              <a:t>7/13/2015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37C5F70-3D07-40A8-B2C0-386B1C19F687}" type="slidenum">
              <a:rPr lang="en-US"/>
              <a:pPr>
                <a:defRPr/>
              </a:pPr>
              <a:t>‹#›</a:t>
            </a:fld>
            <a:endParaRPr lang="en-US" dirty="0"/>
          </a:p>
        </p:txBody>
      </p:sp>
    </p:spTree>
    <p:extLst>
      <p:ext uri="{BB962C8B-B14F-4D97-AF65-F5344CB8AC3E}">
        <p14:creationId xmlns:p14="http://schemas.microsoft.com/office/powerpoint/2010/main" val="418330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1770490-5BFB-415D-93E3-06C730B43B2F}" type="datetimeFigureOut">
              <a:rPr lang="en-US"/>
              <a:pPr>
                <a:defRPr/>
              </a:pPr>
              <a:t>7/13/2015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9B2E72-0CB0-436C-BF5F-756B23AEE05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twitter.com/ideadatacenter" TargetMode="External"/><Relationship Id="rId2" Type="http://schemas.openxmlformats.org/officeDocument/2006/relationships/hyperlink" Target="http://ideadata.org/"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Identified Significant Disproportionality – Now What?</a:t>
            </a:r>
          </a:p>
        </p:txBody>
      </p:sp>
      <p:sp>
        <p:nvSpPr>
          <p:cNvPr id="6" name="Subtitle 5"/>
          <p:cNvSpPr>
            <a:spLocks noGrp="1"/>
          </p:cNvSpPr>
          <p:nvPr>
            <p:ph type="subTitle" idx="1"/>
          </p:nvPr>
        </p:nvSpPr>
        <p:spPr>
          <a:xfrm>
            <a:off x="525463" y="3810000"/>
            <a:ext cx="8001000" cy="1447800"/>
          </a:xfrm>
        </p:spPr>
        <p:txBody>
          <a:bodyPr rtlCol="0">
            <a:normAutofit fontScale="85000" lnSpcReduction="10000"/>
          </a:bodyPr>
          <a:lstStyle/>
          <a:p>
            <a:pPr fontAlgn="auto">
              <a:spcAft>
                <a:spcPts val="0"/>
              </a:spcAft>
              <a:defRPr/>
            </a:pPr>
            <a:r>
              <a:rPr lang="en-US" dirty="0" smtClean="0"/>
              <a:t>Tom Munk, IDC</a:t>
            </a:r>
          </a:p>
          <a:p>
            <a:pPr fontAlgn="auto">
              <a:spcAft>
                <a:spcPts val="0"/>
              </a:spcAft>
              <a:defRPr/>
            </a:pPr>
            <a:r>
              <a:rPr lang="en-US" dirty="0" smtClean="0"/>
              <a:t>Jody A Fields, PhD, University of Arkansas at Little Rock</a:t>
            </a:r>
          </a:p>
          <a:p>
            <a:pPr fontAlgn="auto">
              <a:spcAft>
                <a:spcPts val="0"/>
              </a:spcAft>
              <a:defRPr/>
            </a:pPr>
            <a:r>
              <a:rPr lang="en-US" dirty="0" smtClean="0"/>
              <a:t>Chris Thacker, IDC</a:t>
            </a:r>
            <a:endParaRPr lang="en-US" dirty="0"/>
          </a:p>
        </p:txBody>
      </p:sp>
      <p:sp>
        <p:nvSpPr>
          <p:cNvPr id="2053" name="TextBox 1"/>
          <p:cNvSpPr txBox="1">
            <a:spLocks noChangeArrowheads="1"/>
          </p:cNvSpPr>
          <p:nvPr/>
        </p:nvSpPr>
        <p:spPr bwMode="auto">
          <a:xfrm>
            <a:off x="1905000" y="304800"/>
            <a:ext cx="685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dirty="0">
                <a:latin typeface="MV Boli" panose="02000500030200090000" pitchFamily="2" charset="0"/>
                <a:ea typeface="MV Boli" panose="02000500030200090000" pitchFamily="2" charset="0"/>
                <a:cs typeface="MV Boli" panose="02000500030200090000" pitchFamily="2" charset="0"/>
              </a:rPr>
              <a:t>2015 Leadership Conference</a:t>
            </a:r>
          </a:p>
          <a:p>
            <a:pPr algn="ctr"/>
            <a:r>
              <a:rPr lang="en-US" altLang="en-US" sz="2800" b="1" dirty="0">
                <a:latin typeface="MV Boli" panose="02000500030200090000" pitchFamily="2" charset="0"/>
                <a:ea typeface="MV Boli" panose="02000500030200090000" pitchFamily="2" charset="0"/>
                <a:cs typeface="MV Boli" panose="02000500030200090000" pitchFamily="2" charset="0"/>
              </a:rPr>
              <a:t>“All In: Achieving Results Together”</a:t>
            </a:r>
          </a:p>
        </p:txBody>
      </p:sp>
    </p:spTree>
    <p:extLst>
      <p:ext uri="{BB962C8B-B14F-4D97-AF65-F5344CB8AC3E}">
        <p14:creationId xmlns:p14="http://schemas.microsoft.com/office/powerpoint/2010/main" val="87449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86600" cy="1143000"/>
          </a:xfrm>
        </p:spPr>
        <p:txBody>
          <a:bodyPr/>
          <a:lstStyle/>
          <a:p>
            <a:r>
              <a:rPr lang="en-US" dirty="0" smtClean="0"/>
              <a:t>Structure of the Document(s)</a:t>
            </a:r>
            <a:endParaRPr lang="en-US" dirty="0"/>
          </a:p>
        </p:txBody>
      </p:sp>
      <p:sp>
        <p:nvSpPr>
          <p:cNvPr id="3" name="Content Placeholder 2"/>
          <p:cNvSpPr>
            <a:spLocks noGrp="1"/>
          </p:cNvSpPr>
          <p:nvPr>
            <p:ph idx="1"/>
          </p:nvPr>
        </p:nvSpPr>
        <p:spPr>
          <a:xfrm>
            <a:off x="457200" y="1981200"/>
            <a:ext cx="8229600" cy="4419600"/>
          </a:xfrm>
        </p:spPr>
        <p:txBody>
          <a:bodyPr>
            <a:normAutofit/>
          </a:bodyPr>
          <a:lstStyle/>
          <a:p>
            <a:r>
              <a:rPr lang="en-US" sz="4000" dirty="0" smtClean="0"/>
              <a:t>White paper: Introductory research brief</a:t>
            </a:r>
          </a:p>
          <a:p>
            <a:r>
              <a:rPr lang="en-US" sz="4000" dirty="0" smtClean="0"/>
              <a:t>Self-assessment rubric</a:t>
            </a:r>
            <a:endParaRPr lang="en-US" sz="4000" dirty="0"/>
          </a:p>
        </p:txBody>
      </p:sp>
      <p:pic>
        <p:nvPicPr>
          <p:cNvPr id="2050" name="Picture 2" descr="Picture of several squares with a hand placing a red checkmark in each of the boxes.&#10;" title="picture showing a checklist"/>
          <p:cNvPicPr>
            <a:picLocks noChangeAspect="1" noChangeArrowheads="1"/>
          </p:cNvPicPr>
          <p:nvPr/>
        </p:nvPicPr>
        <p:blipFill>
          <a:blip r:embed="rId3" cstate="print"/>
          <a:srcRect/>
          <a:stretch>
            <a:fillRect/>
          </a:stretch>
        </p:blipFill>
        <p:spPr bwMode="auto">
          <a:xfrm>
            <a:off x="4953000" y="4107179"/>
            <a:ext cx="2667000" cy="2293621"/>
          </a:xfrm>
          <a:prstGeom prst="rect">
            <a:avLst/>
          </a:prstGeom>
          <a:noFill/>
        </p:spPr>
      </p:pic>
    </p:spTree>
    <p:extLst>
      <p:ext uri="{BB962C8B-B14F-4D97-AF65-F5344CB8AC3E}">
        <p14:creationId xmlns:p14="http://schemas.microsoft.com/office/powerpoint/2010/main" val="3250303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990600"/>
          </a:xfrm>
        </p:spPr>
        <p:txBody>
          <a:bodyPr>
            <a:noAutofit/>
          </a:bodyPr>
          <a:lstStyle/>
          <a:p>
            <a:r>
              <a:rPr lang="en-US" dirty="0" smtClean="0"/>
              <a:t>Investigate the root causes</a:t>
            </a:r>
            <a:br>
              <a:rPr lang="en-US" dirty="0" smtClean="0"/>
            </a:br>
            <a:r>
              <a:rPr lang="en-US" dirty="0" smtClean="0"/>
              <a:t>of your success gaps</a:t>
            </a:r>
            <a:endParaRPr lang="en-US" dirty="0"/>
          </a:p>
        </p:txBody>
      </p:sp>
      <p:sp>
        <p:nvSpPr>
          <p:cNvPr id="3" name="Content Placeholder 2"/>
          <p:cNvSpPr>
            <a:spLocks noGrp="1"/>
          </p:cNvSpPr>
          <p:nvPr>
            <p:ph idx="1"/>
          </p:nvPr>
        </p:nvSpPr>
        <p:spPr>
          <a:xfrm>
            <a:off x="457200" y="2103437"/>
            <a:ext cx="8229600" cy="4221163"/>
          </a:xfrm>
        </p:spPr>
        <p:txBody>
          <a:bodyPr/>
          <a:lstStyle/>
          <a:p>
            <a:pPr marL="0" indent="0">
              <a:buNone/>
            </a:pPr>
            <a:r>
              <a:rPr lang="en-US" dirty="0" smtClean="0"/>
              <a:t>Have you implemented these five elements?</a:t>
            </a:r>
          </a:p>
          <a:p>
            <a:r>
              <a:rPr lang="en-US" dirty="0" smtClean="0"/>
              <a:t>Data-based decision making</a:t>
            </a:r>
          </a:p>
          <a:p>
            <a:r>
              <a:rPr lang="en-US" dirty="0" smtClean="0"/>
              <a:t>Cultural responsiveness</a:t>
            </a:r>
          </a:p>
          <a:p>
            <a:r>
              <a:rPr lang="en-US" dirty="0" smtClean="0"/>
              <a:t>High-quality core instructional program</a:t>
            </a:r>
          </a:p>
          <a:p>
            <a:r>
              <a:rPr lang="en-US" dirty="0" smtClean="0"/>
              <a:t>Universal screening and progress monitoring</a:t>
            </a:r>
          </a:p>
          <a:p>
            <a:r>
              <a:rPr lang="en-US" dirty="0" smtClean="0"/>
              <a:t>Evidence-based interventions and supports</a:t>
            </a:r>
          </a:p>
          <a:p>
            <a:endParaRPr lang="en-US" dirty="0" smtClean="0"/>
          </a:p>
          <a:p>
            <a:endParaRPr lang="en-US" dirty="0"/>
          </a:p>
        </p:txBody>
      </p:sp>
    </p:spTree>
    <p:extLst>
      <p:ext uri="{BB962C8B-B14F-4D97-AF65-F5344CB8AC3E}">
        <p14:creationId xmlns:p14="http://schemas.microsoft.com/office/powerpoint/2010/main" val="1359898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595" y="381000"/>
            <a:ext cx="5467618" cy="411162"/>
          </a:xfrm>
        </p:spPr>
        <p:txBody>
          <a:bodyPr>
            <a:noAutofit/>
          </a:bodyPr>
          <a:lstStyle/>
          <a:p>
            <a:pPr algn="l"/>
            <a:r>
              <a:rPr lang="en-US" dirty="0" smtClean="0"/>
              <a:t>Rubric Organization</a:t>
            </a:r>
            <a:endParaRPr lang="en-US" dirty="0"/>
          </a:p>
        </p:txBody>
      </p:sp>
      <p:pic>
        <p:nvPicPr>
          <p:cNvPr id="3074" name="Picture 2" descr="A page of the rubric. Shows one page of the Success Gap Rubric, with callouts labeling the sections. The sections are content area, probing questions, rubric rating scale, indicator, and text box to describe evidence to support rating of the tea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486368" y="914400"/>
            <a:ext cx="4318380" cy="548640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descr="The text boxes label the rubric in the image" title="Labels for rubric"/>
          <p:cNvGrpSpPr/>
          <p:nvPr/>
        </p:nvGrpSpPr>
        <p:grpSpPr>
          <a:xfrm>
            <a:off x="828768" y="1524000"/>
            <a:ext cx="7580059" cy="4515513"/>
            <a:chOff x="828768" y="1524000"/>
            <a:chExt cx="7580059" cy="4515513"/>
          </a:xfrm>
        </p:grpSpPr>
        <p:sp>
          <p:nvSpPr>
            <p:cNvPr id="5" name="TextBox 4"/>
            <p:cNvSpPr txBox="1"/>
            <p:nvPr/>
          </p:nvSpPr>
          <p:spPr>
            <a:xfrm>
              <a:off x="1276350" y="1524000"/>
              <a:ext cx="2057400" cy="461665"/>
            </a:xfrm>
            <a:prstGeom prst="rect">
              <a:avLst/>
            </a:prstGeom>
            <a:solidFill>
              <a:srgbClr val="FFFF00"/>
            </a:solidFill>
            <a:ln>
              <a:solidFill>
                <a:schemeClr val="tx1"/>
              </a:solidFill>
            </a:ln>
          </p:spPr>
          <p:txBody>
            <a:bodyPr wrap="square" rtlCol="0">
              <a:spAutoFit/>
            </a:bodyPr>
            <a:lstStyle/>
            <a:p>
              <a:pPr algn="ctr"/>
              <a:r>
                <a:rPr lang="en-US" sz="2400" dirty="0" smtClean="0"/>
                <a:t>Content Area</a:t>
              </a:r>
              <a:endParaRPr lang="en-US" sz="2400" dirty="0"/>
            </a:p>
          </p:txBody>
        </p:sp>
        <p:cxnSp>
          <p:nvCxnSpPr>
            <p:cNvPr id="7" name="Straight Arrow Connector 6"/>
            <p:cNvCxnSpPr>
              <a:stCxn id="5" idx="3"/>
            </p:cNvCxnSpPr>
            <p:nvPr/>
          </p:nvCxnSpPr>
          <p:spPr>
            <a:xfrm flipV="1">
              <a:off x="3333750" y="1708667"/>
              <a:ext cx="1600200" cy="46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3296" y="2174547"/>
              <a:ext cx="2514599" cy="461665"/>
            </a:xfrm>
            <a:prstGeom prst="rect">
              <a:avLst/>
            </a:prstGeom>
            <a:solidFill>
              <a:srgbClr val="FFFF00"/>
            </a:solidFill>
            <a:ln>
              <a:solidFill>
                <a:schemeClr val="tx1"/>
              </a:solidFill>
            </a:ln>
          </p:spPr>
          <p:txBody>
            <a:bodyPr wrap="square" rtlCol="0">
              <a:spAutoFit/>
            </a:bodyPr>
            <a:lstStyle/>
            <a:p>
              <a:pPr algn="ctr"/>
              <a:r>
                <a:rPr lang="en-US" sz="2400" dirty="0" smtClean="0"/>
                <a:t>Probing Questions</a:t>
              </a:r>
              <a:endParaRPr lang="en-US" sz="2400" dirty="0"/>
            </a:p>
          </p:txBody>
        </p:sp>
        <p:cxnSp>
          <p:nvCxnSpPr>
            <p:cNvPr id="10" name="Straight Arrow Connector 9"/>
            <p:cNvCxnSpPr/>
            <p:nvPr/>
          </p:nvCxnSpPr>
          <p:spPr>
            <a:xfrm flipV="1">
              <a:off x="3555192" y="2366538"/>
              <a:ext cx="1333500" cy="69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43600" y="1981200"/>
              <a:ext cx="2465227" cy="461665"/>
            </a:xfrm>
            <a:prstGeom prst="rect">
              <a:avLst/>
            </a:prstGeom>
            <a:solidFill>
              <a:srgbClr val="FFFF00"/>
            </a:solidFill>
            <a:ln>
              <a:solidFill>
                <a:schemeClr val="tx1"/>
              </a:solidFill>
            </a:ln>
          </p:spPr>
          <p:txBody>
            <a:bodyPr wrap="none" rtlCol="0">
              <a:spAutoFit/>
            </a:bodyPr>
            <a:lstStyle/>
            <a:p>
              <a:pPr algn="ctr"/>
              <a:r>
                <a:rPr lang="en-US" sz="2400" dirty="0" smtClean="0"/>
                <a:t>Rubric rating scale</a:t>
              </a:r>
              <a:endParaRPr lang="en-US" sz="2400" dirty="0"/>
            </a:p>
          </p:txBody>
        </p:sp>
        <p:cxnSp>
          <p:nvCxnSpPr>
            <p:cNvPr id="19" name="Straight Arrow Connector 18"/>
            <p:cNvCxnSpPr/>
            <p:nvPr/>
          </p:nvCxnSpPr>
          <p:spPr>
            <a:xfrm flipH="1">
              <a:off x="5950307" y="2405657"/>
              <a:ext cx="113498" cy="530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68469" y="2395045"/>
              <a:ext cx="140358" cy="540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647917" y="3315184"/>
              <a:ext cx="1524000" cy="461665"/>
            </a:xfrm>
            <a:prstGeom prst="rect">
              <a:avLst/>
            </a:prstGeom>
            <a:solidFill>
              <a:srgbClr val="FFFF00"/>
            </a:solidFill>
            <a:ln w="15875">
              <a:solidFill>
                <a:schemeClr val="tx1"/>
              </a:solidFill>
            </a:ln>
          </p:spPr>
          <p:txBody>
            <a:bodyPr wrap="square">
              <a:spAutoFit/>
            </a:bodyPr>
            <a:lstStyle/>
            <a:p>
              <a:pPr algn="ctr"/>
              <a:r>
                <a:rPr lang="en-US" sz="2400" dirty="0" smtClean="0"/>
                <a:t>Indicator</a:t>
              </a:r>
              <a:endParaRPr lang="en-US" sz="2400" dirty="0"/>
            </a:p>
          </p:txBody>
        </p:sp>
        <p:cxnSp>
          <p:nvCxnSpPr>
            <p:cNvPr id="31" name="Straight Arrow Connector 30"/>
            <p:cNvCxnSpPr>
              <a:stCxn id="27" idx="3"/>
            </p:cNvCxnSpPr>
            <p:nvPr/>
          </p:nvCxnSpPr>
          <p:spPr>
            <a:xfrm flipV="1">
              <a:off x="3171917" y="3315185"/>
              <a:ext cx="1752600"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28768" y="4839184"/>
              <a:ext cx="3219449" cy="1200329"/>
            </a:xfrm>
            <a:prstGeom prst="rect">
              <a:avLst/>
            </a:prstGeom>
            <a:solidFill>
              <a:srgbClr val="FFFF00"/>
            </a:solidFill>
            <a:ln w="15875">
              <a:solidFill>
                <a:schemeClr val="tx1"/>
              </a:solidFill>
            </a:ln>
          </p:spPr>
          <p:txBody>
            <a:bodyPr wrap="square">
              <a:spAutoFit/>
            </a:bodyPr>
            <a:lstStyle/>
            <a:p>
              <a:pPr algn="ctr"/>
              <a:r>
                <a:rPr lang="en-US" sz="2400" dirty="0" smtClean="0"/>
                <a:t>Text box to describe evidence to support rating of the team</a:t>
              </a:r>
              <a:endParaRPr lang="en-US" sz="2400" dirty="0"/>
            </a:p>
          </p:txBody>
        </p:sp>
        <p:cxnSp>
          <p:nvCxnSpPr>
            <p:cNvPr id="34" name="Straight Arrow Connector 33"/>
            <p:cNvCxnSpPr>
              <a:stCxn id="33" idx="3"/>
            </p:cNvCxnSpPr>
            <p:nvPr/>
          </p:nvCxnSpPr>
          <p:spPr>
            <a:xfrm flipV="1">
              <a:off x="4048217" y="5300849"/>
              <a:ext cx="1123950" cy="138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7253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5498479" cy="1143000"/>
          </a:xfrm>
        </p:spPr>
        <p:txBody>
          <a:bodyPr>
            <a:noAutofit/>
          </a:bodyPr>
          <a:lstStyle/>
          <a:p>
            <a:r>
              <a:rPr lang="en-US" dirty="0" smtClean="0"/>
              <a:t>Data-Based Decision </a:t>
            </a:r>
            <a:r>
              <a:rPr lang="en-US" dirty="0"/>
              <a:t>M</a:t>
            </a:r>
            <a:r>
              <a:rPr lang="en-US" dirty="0" smtClean="0"/>
              <a:t>aking</a:t>
            </a:r>
            <a:endParaRPr lang="en-US" dirty="0"/>
          </a:p>
        </p:txBody>
      </p:sp>
      <p:sp>
        <p:nvSpPr>
          <p:cNvPr id="3" name="Content Placeholder 2"/>
          <p:cNvSpPr>
            <a:spLocks noGrp="1"/>
          </p:cNvSpPr>
          <p:nvPr>
            <p:ph idx="1"/>
          </p:nvPr>
        </p:nvSpPr>
        <p:spPr>
          <a:xfrm>
            <a:off x="457200" y="1874837"/>
            <a:ext cx="8229600" cy="4525963"/>
          </a:xfrm>
        </p:spPr>
        <p:txBody>
          <a:bodyPr>
            <a:normAutofit fontScale="92500" lnSpcReduction="10000"/>
          </a:bodyPr>
          <a:lstStyle/>
          <a:p>
            <a:r>
              <a:rPr lang="en-US" dirty="0" smtClean="0"/>
              <a:t>Use disaggregated data for decisions              about</a:t>
            </a:r>
          </a:p>
          <a:p>
            <a:pPr lvl="1"/>
            <a:r>
              <a:rPr lang="en-US" dirty="0" smtClean="0"/>
              <a:t>Curriculum and instructional programs</a:t>
            </a:r>
          </a:p>
          <a:p>
            <a:pPr lvl="1"/>
            <a:r>
              <a:rPr lang="en-US" dirty="0" smtClean="0"/>
              <a:t>Academic and behavioral supports</a:t>
            </a:r>
          </a:p>
          <a:p>
            <a:pPr lvl="1"/>
            <a:r>
              <a:rPr lang="en-US" dirty="0" smtClean="0"/>
              <a:t>Are policies and procedures effective?</a:t>
            </a:r>
          </a:p>
          <a:p>
            <a:r>
              <a:rPr lang="en-US" dirty="0" smtClean="0"/>
              <a:t>Make decisions about student interventions using multiple data sources, including </a:t>
            </a:r>
          </a:p>
          <a:p>
            <a:pPr lvl="1"/>
            <a:r>
              <a:rPr lang="en-US" dirty="0" smtClean="0"/>
              <a:t>Screening</a:t>
            </a:r>
          </a:p>
          <a:p>
            <a:pPr lvl="1"/>
            <a:r>
              <a:rPr lang="en-US" dirty="0" smtClean="0"/>
              <a:t>Progress monitoring</a:t>
            </a:r>
          </a:p>
          <a:p>
            <a:pPr lvl="1"/>
            <a:r>
              <a:rPr lang="en-US" dirty="0" smtClean="0"/>
              <a:t>Formative and summative evaluation data</a:t>
            </a:r>
            <a:endParaRPr lang="en-US" dirty="0"/>
          </a:p>
        </p:txBody>
      </p:sp>
      <p:pic>
        <p:nvPicPr>
          <p:cNvPr id="1026" name="Picture 2" descr="Photo of a bar graph in the upper right hand corner of the slide with a finger pointing to the graph." title="photo of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4879" y="4997"/>
            <a:ext cx="2007193" cy="250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27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Responsiveness</a:t>
            </a:r>
            <a:endParaRPr lang="en-US" dirty="0"/>
          </a:p>
        </p:txBody>
      </p:sp>
      <p:sp>
        <p:nvSpPr>
          <p:cNvPr id="3" name="Content Placeholder 2"/>
          <p:cNvSpPr>
            <a:spLocks noGrp="1"/>
          </p:cNvSpPr>
          <p:nvPr>
            <p:ph idx="1"/>
          </p:nvPr>
        </p:nvSpPr>
        <p:spPr>
          <a:xfrm>
            <a:off x="457200" y="1798637"/>
            <a:ext cx="8229600" cy="4525963"/>
          </a:xfrm>
        </p:spPr>
        <p:txBody>
          <a:bodyPr/>
          <a:lstStyle/>
          <a:p>
            <a:r>
              <a:rPr lang="en-US" dirty="0" smtClean="0"/>
              <a:t>Recognize diversity across student ethnicity, language, and socio-economic status</a:t>
            </a:r>
          </a:p>
          <a:p>
            <a:r>
              <a:rPr lang="en-US" dirty="0" smtClean="0"/>
              <a:t>Provide training and resources so teachers can meet the linguistic needs of all students</a:t>
            </a:r>
          </a:p>
          <a:p>
            <a:r>
              <a:rPr lang="en-US" dirty="0" smtClean="0"/>
              <a:t>Include parents from all backgrounds in discussions about the school and about their children’s progress</a:t>
            </a:r>
            <a:endParaRPr lang="en-US" dirty="0"/>
          </a:p>
        </p:txBody>
      </p:sp>
      <p:pic>
        <p:nvPicPr>
          <p:cNvPr id="2054" name="Picture 6" descr="Photo of children of various races and ethnicities." title="photo of children of various race/ethnci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4939067"/>
            <a:ext cx="2057400" cy="146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456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lstStyle/>
          <a:p>
            <a:r>
              <a:rPr lang="en-US" dirty="0" smtClean="0"/>
              <a:t>Core Instructional Program</a:t>
            </a:r>
            <a:endParaRPr lang="en-US" dirty="0"/>
          </a:p>
        </p:txBody>
      </p:sp>
      <p:sp>
        <p:nvSpPr>
          <p:cNvPr id="3" name="Content Placeholder 2"/>
          <p:cNvSpPr>
            <a:spLocks noGrp="1"/>
          </p:cNvSpPr>
          <p:nvPr>
            <p:ph idx="1"/>
          </p:nvPr>
        </p:nvSpPr>
        <p:spPr>
          <a:xfrm>
            <a:off x="457200" y="1798637"/>
            <a:ext cx="8229600" cy="4525963"/>
          </a:xfrm>
        </p:spPr>
        <p:txBody>
          <a:bodyPr/>
          <a:lstStyle/>
          <a:p>
            <a:r>
              <a:rPr lang="en-US" dirty="0" smtClean="0"/>
              <a:t>Rigorous, consistent, and well-articulated K-12 instructional program, aligned with standards, delivered with fidelity</a:t>
            </a:r>
          </a:p>
          <a:p>
            <a:r>
              <a:rPr lang="en-US" dirty="0" smtClean="0"/>
              <a:t>Effective differentiation in the core curriculum</a:t>
            </a:r>
          </a:p>
          <a:p>
            <a:r>
              <a:rPr lang="en-US" dirty="0" smtClean="0"/>
              <a:t>Universal design for learning</a:t>
            </a:r>
          </a:p>
          <a:p>
            <a:r>
              <a:rPr lang="en-US" dirty="0" smtClean="0"/>
              <a:t>Informing parents in their native or home language about differentiation</a:t>
            </a:r>
            <a:endParaRPr lang="en-US" dirty="0"/>
          </a:p>
        </p:txBody>
      </p:sp>
      <p:pic>
        <p:nvPicPr>
          <p:cNvPr id="3075" name="Picture 3" descr="Photo of a teacher in a classroom providing instruction with students in the foreground.  One student has an upraised hand." title="photo of teacher providng instru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9996" y="5029200"/>
            <a:ext cx="205820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94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a:xfrm>
            <a:off x="457200" y="1951037"/>
            <a:ext cx="8229600" cy="4525963"/>
          </a:xfrm>
        </p:spPr>
        <p:txBody>
          <a:bodyPr/>
          <a:lstStyle/>
          <a:p>
            <a:r>
              <a:rPr lang="en-US" dirty="0" smtClean="0"/>
              <a:t>Valid universal screening</a:t>
            </a:r>
          </a:p>
          <a:p>
            <a:r>
              <a:rPr lang="en-US" dirty="0" smtClean="0"/>
              <a:t>Progress monitoring for all students</a:t>
            </a:r>
          </a:p>
          <a:p>
            <a:r>
              <a:rPr lang="en-US" dirty="0" smtClean="0"/>
              <a:t>Informing parents in their native or home language about results</a:t>
            </a:r>
          </a:p>
          <a:p>
            <a:endParaRPr lang="en-US" dirty="0" smtClean="0"/>
          </a:p>
          <a:p>
            <a:endParaRPr lang="en-US" dirty="0" smtClean="0"/>
          </a:p>
          <a:p>
            <a:endParaRPr lang="en-US" dirty="0"/>
          </a:p>
        </p:txBody>
      </p:sp>
      <p:pic>
        <p:nvPicPr>
          <p:cNvPr id="4098" name="Picture 2" descr="Photo of a student at a desk taking a test with pencil in hand." title="photo of student taking a t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09097"/>
            <a:ext cx="3277312" cy="219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037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077200" cy="1143000"/>
          </a:xfrm>
        </p:spPr>
        <p:txBody>
          <a:bodyPr>
            <a:noAutofit/>
          </a:bodyPr>
          <a:lstStyle/>
          <a:p>
            <a:r>
              <a:rPr lang="en-US" dirty="0" smtClean="0"/>
              <a:t>Evidence-Based </a:t>
            </a:r>
            <a:r>
              <a:rPr lang="en-US" dirty="0"/>
              <a:t>I</a:t>
            </a:r>
            <a:r>
              <a:rPr lang="en-US" dirty="0" smtClean="0"/>
              <a:t>nterventions </a:t>
            </a:r>
            <a:br>
              <a:rPr lang="en-US" dirty="0" smtClean="0"/>
            </a:br>
            <a:r>
              <a:rPr lang="en-US" dirty="0" smtClean="0"/>
              <a:t>and Supports</a:t>
            </a:r>
            <a:endParaRPr lang="en-US" dirty="0"/>
          </a:p>
        </p:txBody>
      </p:sp>
      <p:sp>
        <p:nvSpPr>
          <p:cNvPr id="3" name="Content Placeholder 2"/>
          <p:cNvSpPr>
            <a:spLocks noGrp="1"/>
          </p:cNvSpPr>
          <p:nvPr>
            <p:ph idx="1"/>
          </p:nvPr>
        </p:nvSpPr>
        <p:spPr>
          <a:xfrm>
            <a:off x="457200" y="2103437"/>
            <a:ext cx="8229600" cy="4297363"/>
          </a:xfrm>
        </p:spPr>
        <p:txBody>
          <a:bodyPr/>
          <a:lstStyle/>
          <a:p>
            <a:r>
              <a:rPr lang="en-US" dirty="0" smtClean="0"/>
              <a:t>Implemented with fidelity</a:t>
            </a:r>
          </a:p>
          <a:p>
            <a:r>
              <a:rPr lang="en-US" dirty="0" smtClean="0"/>
              <a:t>Instructional</a:t>
            </a:r>
          </a:p>
          <a:p>
            <a:r>
              <a:rPr lang="en-US" dirty="0" smtClean="0"/>
              <a:t>Behavioral </a:t>
            </a:r>
          </a:p>
          <a:p>
            <a:pPr lvl="1"/>
            <a:r>
              <a:rPr lang="en-US" dirty="0" smtClean="0"/>
              <a:t>Such as Positive Behavioral Supports or Restorative Justice</a:t>
            </a:r>
          </a:p>
          <a:p>
            <a:pPr lvl="1"/>
            <a:r>
              <a:rPr lang="en-US" dirty="0" smtClean="0"/>
              <a:t>Tiered response protocols, not zero tolerance</a:t>
            </a:r>
          </a:p>
          <a:p>
            <a:r>
              <a:rPr lang="en-US" dirty="0" smtClean="0"/>
              <a:t>Informing parents in their native or home language about interventions and responses</a:t>
            </a:r>
          </a:p>
          <a:p>
            <a:endParaRPr lang="en-US" dirty="0" smtClean="0"/>
          </a:p>
          <a:p>
            <a:endParaRPr lang="en-US" dirty="0" smtClean="0"/>
          </a:p>
          <a:p>
            <a:endParaRPr lang="en-US" dirty="0"/>
          </a:p>
        </p:txBody>
      </p:sp>
    </p:spTree>
    <p:extLst>
      <p:ext uri="{BB962C8B-B14F-4D97-AF65-F5344CB8AC3E}">
        <p14:creationId xmlns:p14="http://schemas.microsoft.com/office/powerpoint/2010/main" val="3724969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 page of the Rubric." title="Equity, Inclusion, and Opportunity: Addressing Success Gaps Rub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2754">
            <a:off x="3084404" y="1880683"/>
            <a:ext cx="3153360" cy="4104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2209800" y="274638"/>
            <a:ext cx="6477000" cy="1143000"/>
          </a:xfrm>
        </p:spPr>
        <p:txBody>
          <a:bodyPr/>
          <a:lstStyle/>
          <a:p>
            <a:r>
              <a:rPr lang="en-US" dirty="0" smtClean="0"/>
              <a:t>Addressing Success Gaps Rubric</a:t>
            </a:r>
            <a:endParaRPr lang="en-US" dirty="0"/>
          </a:p>
        </p:txBody>
      </p:sp>
    </p:spTree>
    <p:extLst>
      <p:ext uri="{BB962C8B-B14F-4D97-AF65-F5344CB8AC3E}">
        <p14:creationId xmlns:p14="http://schemas.microsoft.com/office/powerpoint/2010/main" val="1761101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7990"/>
            <a:ext cx="8229600" cy="1477962"/>
          </a:xfrm>
        </p:spPr>
        <p:txBody>
          <a:bodyPr>
            <a:normAutofit/>
          </a:bodyPr>
          <a:lstStyle/>
          <a:p>
            <a:pPr algn="r"/>
            <a:r>
              <a:rPr lang="en-US" dirty="0" smtClean="0"/>
              <a:t>To address success gaps…</a:t>
            </a:r>
            <a:br>
              <a:rPr lang="en-US" dirty="0" smtClean="0"/>
            </a:br>
            <a:r>
              <a:rPr lang="en-US" dirty="0" smtClean="0"/>
              <a:t>the plan of action</a:t>
            </a:r>
            <a:endParaRPr lang="en-US" dirty="0"/>
          </a:p>
        </p:txBody>
      </p:sp>
      <p:sp>
        <p:nvSpPr>
          <p:cNvPr id="3" name="Content Placeholder 2"/>
          <p:cNvSpPr>
            <a:spLocks noGrp="1"/>
          </p:cNvSpPr>
          <p:nvPr>
            <p:ph idx="1"/>
          </p:nvPr>
        </p:nvSpPr>
        <p:spPr>
          <a:xfrm>
            <a:off x="457200" y="2179637"/>
            <a:ext cx="8229600" cy="4297363"/>
          </a:xfrm>
        </p:spPr>
        <p:txBody>
          <a:bodyPr>
            <a:normAutofit fontScale="70000" lnSpcReduction="20000"/>
          </a:bodyPr>
          <a:lstStyle/>
          <a:p>
            <a:pPr marL="0" indent="0">
              <a:buNone/>
            </a:pPr>
            <a:endParaRPr lang="en-US" dirty="0" smtClean="0"/>
          </a:p>
          <a:p>
            <a:pPr marL="0" indent="0">
              <a:buNone/>
            </a:pPr>
            <a:endParaRPr lang="en-US" sz="4000" dirty="0" smtClean="0"/>
          </a:p>
          <a:p>
            <a:pPr marL="0" indent="0">
              <a:buNone/>
            </a:pPr>
            <a:r>
              <a:rPr lang="en-US" sz="4000" b="1" i="1" u="sng" dirty="0" smtClean="0">
                <a:solidFill>
                  <a:schemeClr val="tx2">
                    <a:lumMod val="60000"/>
                    <a:lumOff val="40000"/>
                  </a:schemeClr>
                </a:solidFill>
              </a:rPr>
              <a:t>Step One </a:t>
            </a:r>
            <a:r>
              <a:rPr lang="en-US" sz="4000" dirty="0" smtClean="0"/>
              <a:t>- Recognize </a:t>
            </a:r>
            <a:r>
              <a:rPr lang="en-US" sz="4000" dirty="0"/>
              <a:t>the need for change in your </a:t>
            </a:r>
            <a:r>
              <a:rPr lang="en-US" sz="4000" dirty="0" smtClean="0"/>
              <a:t>school’s </a:t>
            </a:r>
            <a:r>
              <a:rPr lang="en-US" sz="4000" dirty="0"/>
              <a:t>or district’s current practices and policies because you have identified a group of students who are experiencing success gaps. </a:t>
            </a:r>
            <a:endParaRPr lang="en-US" sz="4000" dirty="0" smtClean="0"/>
          </a:p>
          <a:p>
            <a:pPr marL="0" indent="0">
              <a:buNone/>
            </a:pPr>
            <a:endParaRPr lang="en-US" sz="4000" dirty="0" smtClean="0"/>
          </a:p>
          <a:p>
            <a:pPr marL="0" indent="0">
              <a:buNone/>
            </a:pPr>
            <a:r>
              <a:rPr lang="en-US" sz="4000" b="1" i="1" u="sng" dirty="0" smtClean="0">
                <a:solidFill>
                  <a:schemeClr val="tx2">
                    <a:lumMod val="60000"/>
                    <a:lumOff val="40000"/>
                  </a:schemeClr>
                </a:solidFill>
              </a:rPr>
              <a:t>Step Two </a:t>
            </a:r>
            <a:r>
              <a:rPr lang="en-US" sz="4000" dirty="0" smtClean="0"/>
              <a:t>- Identify </a:t>
            </a:r>
            <a:r>
              <a:rPr lang="en-US" sz="4000" dirty="0"/>
              <a:t>the root causes of the problem</a:t>
            </a:r>
            <a:r>
              <a:rPr lang="en-US" sz="4000" dirty="0" smtClean="0"/>
              <a:t>.</a:t>
            </a:r>
          </a:p>
          <a:p>
            <a:pPr marL="0" indent="0">
              <a:buNone/>
            </a:pPr>
            <a:r>
              <a:rPr lang="en-US" sz="4000" dirty="0" smtClean="0"/>
              <a:t> </a:t>
            </a:r>
          </a:p>
          <a:p>
            <a:pPr marL="0" indent="0">
              <a:buNone/>
            </a:pPr>
            <a:r>
              <a:rPr lang="en-US" sz="4000" b="1" i="1" u="sng" dirty="0" smtClean="0">
                <a:solidFill>
                  <a:schemeClr val="tx2">
                    <a:lumMod val="60000"/>
                    <a:lumOff val="40000"/>
                  </a:schemeClr>
                </a:solidFill>
              </a:rPr>
              <a:t>Step Three </a:t>
            </a:r>
            <a:r>
              <a:rPr lang="en-US" sz="4000" dirty="0" smtClean="0"/>
              <a:t>- Make </a:t>
            </a:r>
            <a:r>
              <a:rPr lang="en-US" sz="4000" dirty="0"/>
              <a:t>the changes that address those root causes.  </a:t>
            </a:r>
          </a:p>
          <a:p>
            <a:pPr marL="0" indent="0">
              <a:buNone/>
            </a:pPr>
            <a:endParaRPr lang="en-US" sz="4000" dirty="0"/>
          </a:p>
        </p:txBody>
      </p:sp>
      <p:sp>
        <p:nvSpPr>
          <p:cNvPr id="7" name="Trapezoid 6" descr="Light in the upper left corner spotlighting a yellow light on the rest of the slide." title="Light"/>
          <p:cNvSpPr/>
          <p:nvPr/>
        </p:nvSpPr>
        <p:spPr>
          <a:xfrm rot="17917957">
            <a:off x="926364" y="1039341"/>
            <a:ext cx="3276600" cy="3707842"/>
          </a:xfrm>
          <a:prstGeom prst="trapezoid">
            <a:avLst/>
          </a:prstGeom>
          <a:gradFill flip="none" rotWithShape="1">
            <a:gsLst>
              <a:gs pos="0">
                <a:schemeClr val="bg1">
                  <a:alpha val="39000"/>
                </a:schemeClr>
              </a:gs>
              <a:gs pos="50000">
                <a:srgbClr val="FFFF00">
                  <a:alpha val="29000"/>
                </a:srgbClr>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descr="Light shining on text." title="Lamp"/>
          <p:cNvSpPr/>
          <p:nvPr/>
        </p:nvSpPr>
        <p:spPr>
          <a:xfrm rot="17917957">
            <a:off x="-104020" y="1525761"/>
            <a:ext cx="1771135" cy="813916"/>
          </a:xfrm>
          <a:prstGeom prst="ellipse">
            <a:avLst/>
          </a:prstGeom>
          <a:solidFill>
            <a:srgbClr val="FFFF00"/>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722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2103437"/>
            <a:ext cx="8229600" cy="4373563"/>
          </a:xfrm>
        </p:spPr>
        <p:txBody>
          <a:bodyPr/>
          <a:lstStyle/>
          <a:p>
            <a:r>
              <a:rPr lang="en-US" dirty="0" smtClean="0"/>
              <a:t>Review IDC’s “Addressing Success Gaps”</a:t>
            </a:r>
          </a:p>
          <a:p>
            <a:r>
              <a:rPr lang="en-US" dirty="0" smtClean="0"/>
              <a:t>Review CEIS Requirements</a:t>
            </a:r>
          </a:p>
          <a:p>
            <a:r>
              <a:rPr lang="en-US" dirty="0" smtClean="0"/>
              <a:t>Arkansas Example</a:t>
            </a:r>
          </a:p>
          <a:p>
            <a:r>
              <a:rPr lang="en-US" dirty="0" smtClean="0"/>
              <a:t>New Jersey Example</a:t>
            </a:r>
          </a:p>
          <a:p>
            <a:r>
              <a:rPr lang="en-US" dirty="0" smtClean="0"/>
              <a:t>Kentucky Example</a:t>
            </a:r>
            <a:endParaRPr lang="en-US" dirty="0"/>
          </a:p>
        </p:txBody>
      </p:sp>
    </p:spTree>
    <p:extLst>
      <p:ext uri="{BB962C8B-B14F-4D97-AF65-F5344CB8AC3E}">
        <p14:creationId xmlns:p14="http://schemas.microsoft.com/office/powerpoint/2010/main" val="15051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001000" cy="1143000"/>
          </a:xfrm>
        </p:spPr>
        <p:txBody>
          <a:bodyPr/>
          <a:lstStyle/>
          <a:p>
            <a:r>
              <a:rPr lang="en-US" dirty="0" smtClean="0"/>
              <a:t>How to Address Success Gaps</a:t>
            </a:r>
            <a:endParaRPr lang="en-US" dirty="0"/>
          </a:p>
        </p:txBody>
      </p:sp>
      <p:sp>
        <p:nvSpPr>
          <p:cNvPr id="3" name="Content Placeholder 2"/>
          <p:cNvSpPr>
            <a:spLocks noGrp="1"/>
          </p:cNvSpPr>
          <p:nvPr>
            <p:ph idx="1"/>
          </p:nvPr>
        </p:nvSpPr>
        <p:spPr>
          <a:xfrm>
            <a:off x="457200" y="2063809"/>
            <a:ext cx="8229600" cy="4191000"/>
          </a:xfrm>
        </p:spPr>
        <p:txBody>
          <a:bodyPr/>
          <a:lstStyle/>
          <a:p>
            <a:pPr marL="514350" indent="-514350">
              <a:buFont typeface="+mj-lt"/>
              <a:buAutoNum type="arabicPeriod"/>
            </a:pPr>
            <a:r>
              <a:rPr lang="en-US" dirty="0" smtClean="0"/>
              <a:t>Form a team</a:t>
            </a:r>
          </a:p>
          <a:p>
            <a:pPr marL="514350" indent="-514350">
              <a:buFont typeface="+mj-lt"/>
              <a:buAutoNum type="arabicPeriod"/>
            </a:pPr>
            <a:r>
              <a:rPr lang="en-US" dirty="0" smtClean="0"/>
              <a:t>Study the data</a:t>
            </a:r>
          </a:p>
          <a:p>
            <a:pPr marL="514350" indent="-514350">
              <a:buFont typeface="+mj-lt"/>
              <a:buAutoNum type="arabicPeriod"/>
            </a:pPr>
            <a:r>
              <a:rPr lang="en-US" dirty="0" smtClean="0"/>
              <a:t>Conduct a self-assessment</a:t>
            </a:r>
          </a:p>
          <a:p>
            <a:pPr marL="514350" indent="-514350">
              <a:buFont typeface="+mj-lt"/>
              <a:buAutoNum type="arabicPeriod"/>
            </a:pPr>
            <a:r>
              <a:rPr lang="en-US" dirty="0" smtClean="0"/>
              <a:t>Provide evidence</a:t>
            </a:r>
          </a:p>
          <a:p>
            <a:pPr marL="514350" indent="-514350">
              <a:buFont typeface="+mj-lt"/>
              <a:buAutoNum type="arabicPeriod"/>
            </a:pPr>
            <a:r>
              <a:rPr lang="en-US" dirty="0" smtClean="0"/>
              <a:t>Consider the students first</a:t>
            </a:r>
          </a:p>
          <a:p>
            <a:pPr marL="514350" indent="-514350">
              <a:buFont typeface="+mj-lt"/>
              <a:buAutoNum type="arabicPeriod"/>
            </a:pPr>
            <a:r>
              <a:rPr lang="en-US" dirty="0" smtClean="0"/>
              <a:t>Ensure equitable participation</a:t>
            </a:r>
          </a:p>
          <a:p>
            <a:pPr marL="514350" indent="-514350">
              <a:buFont typeface="+mj-lt"/>
              <a:buAutoNum type="arabicPeriod"/>
            </a:pPr>
            <a:r>
              <a:rPr lang="en-US" dirty="0" smtClean="0"/>
              <a:t>Develop a plan of action</a:t>
            </a:r>
          </a:p>
          <a:p>
            <a:endParaRPr lang="en-US" dirty="0"/>
          </a:p>
        </p:txBody>
      </p:sp>
      <p:pic>
        <p:nvPicPr>
          <p:cNvPr id="2051" name="Picture 3" descr="Cartoon of a group developing a plan." title="cartoon of a group developing a p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75830">
            <a:off x="5823882" y="1953289"/>
            <a:ext cx="3040036" cy="185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64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88" y="297327"/>
            <a:ext cx="8229600" cy="1143000"/>
          </a:xfrm>
        </p:spPr>
        <p:txBody>
          <a:bodyPr/>
          <a:lstStyle/>
          <a:p>
            <a:r>
              <a:rPr lang="en-US" dirty="0" smtClean="0"/>
              <a:t>Success Gaps </a:t>
            </a:r>
            <a:br>
              <a:rPr lang="en-US" dirty="0" smtClean="0"/>
            </a:br>
            <a:r>
              <a:rPr lang="en-US" dirty="0" smtClean="0"/>
              <a:t>and Root Causes</a:t>
            </a:r>
            <a:endParaRPr lang="en-US" dirty="0"/>
          </a:p>
        </p:txBody>
      </p:sp>
      <p:pic>
        <p:nvPicPr>
          <p:cNvPr id="29" name="Picture 6" descr="Image of a tree with leaves falling all around the tree.  Leaves contain various information about one state's Success Gaps. The leaves read: OSS &gt;10 Days, Exclusion Rate Is 4 Times Greater  for Black SWD Than White SWD; Identification Rate for Male Students Is Twice the Rate for Female Students; MID Identification Rate for Black Students Is Twice the Rate for White Students; 36.50% Graduation Gap; 4.3% Gap More than 15 days absent; 8% to 14% Gap on Reading assessment; and 16% to 28% Gap on Math assessment. " title="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4509"/>
            <a:ext cx="4039376" cy="3218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of an upside down tree on the bottom half of the image. This tree has no leaves but there are several boxes of information that are 'Root Causes'. The boxes read: Data-based Decision Making?, Evidence–based Interventions?, Progress Monitoring?, Instructional Program?, Universal Screening?, and Cultural Responsiveness?." title="Upside Down 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65245" y="3352800"/>
            <a:ext cx="4040355" cy="278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title="Decorative line"/>
          <p:cNvCxnSpPr/>
          <p:nvPr/>
        </p:nvCxnSpPr>
        <p:spPr>
          <a:xfrm>
            <a:off x="428624" y="3276600"/>
            <a:ext cx="8105776" cy="0"/>
          </a:xfrm>
          <a:prstGeom prst="line">
            <a:avLst/>
          </a:prstGeom>
          <a:ln w="57150">
            <a:solidFill>
              <a:schemeClr val="accent3">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ounded Rectangle 12" descr="Lower left corner of slide.  Root Causes." title="Label 2"/>
          <p:cNvSpPr/>
          <p:nvPr/>
        </p:nvSpPr>
        <p:spPr>
          <a:xfrm>
            <a:off x="97589" y="5562601"/>
            <a:ext cx="2313705" cy="838200"/>
          </a:xfrm>
          <a:prstGeom prst="roundRect">
            <a:avLst>
              <a:gd name="adj" fmla="val 50000"/>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Root Causes</a:t>
            </a:r>
          </a:p>
          <a:p>
            <a:pPr algn="ctr"/>
            <a:r>
              <a:rPr lang="en-US" sz="2000" b="1" dirty="0" smtClean="0"/>
              <a:t>(EIO)</a:t>
            </a:r>
            <a:endParaRPr lang="en-US" sz="2000" b="1" dirty="0"/>
          </a:p>
        </p:txBody>
      </p:sp>
      <p:sp>
        <p:nvSpPr>
          <p:cNvPr id="14" name="Rounded Rectangle 13" descr="Upper right corner of slide.  Georgia's Sucess Gaps for the upper half of the slide." title="Label"/>
          <p:cNvSpPr/>
          <p:nvPr/>
        </p:nvSpPr>
        <p:spPr>
          <a:xfrm>
            <a:off x="6858775" y="304800"/>
            <a:ext cx="2057813" cy="941985"/>
          </a:xfrm>
          <a:prstGeom prst="roundRect">
            <a:avLst>
              <a:gd name="adj" fmla="val 50000"/>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Success Gaps</a:t>
            </a:r>
            <a:endParaRPr lang="en-US" sz="2000" b="1" dirty="0"/>
          </a:p>
        </p:txBody>
      </p:sp>
      <p:sp>
        <p:nvSpPr>
          <p:cNvPr id="16" name="Teardrop 15"/>
          <p:cNvSpPr/>
          <p:nvPr/>
        </p:nvSpPr>
        <p:spPr>
          <a:xfrm>
            <a:off x="1066800" y="1730050"/>
            <a:ext cx="1868841" cy="1470350"/>
          </a:xfrm>
          <a:prstGeom prst="teardrop">
            <a:avLst>
              <a:gd name="adj" fmla="val 101573"/>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b="1" dirty="0" smtClean="0"/>
              <a:t>MID Identification Rate for Black Students Is Twice the Rate for White  Students</a:t>
            </a:r>
            <a:endParaRPr lang="en-US" sz="1300" b="1" dirty="0"/>
          </a:p>
        </p:txBody>
      </p:sp>
      <p:sp>
        <p:nvSpPr>
          <p:cNvPr id="18" name="Teardrop 17"/>
          <p:cNvSpPr/>
          <p:nvPr/>
        </p:nvSpPr>
        <p:spPr>
          <a:xfrm>
            <a:off x="2245959" y="815650"/>
            <a:ext cx="1868841" cy="1394150"/>
          </a:xfrm>
          <a:prstGeom prst="teardrop">
            <a:avLst>
              <a:gd name="adj" fmla="val 101573"/>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b="1" dirty="0" smtClean="0"/>
              <a:t>Identification Rate for Male Students Is Twice the Rate for Female  Students</a:t>
            </a:r>
            <a:endParaRPr lang="en-US" sz="1300" b="1" dirty="0"/>
          </a:p>
        </p:txBody>
      </p:sp>
      <p:sp>
        <p:nvSpPr>
          <p:cNvPr id="19" name="Teardrop 18" descr="Says &quot;OSS &gt;10 Days&#10;Exclusion Rate Is 4 Times Greater  for Black SWD than White SWD&quot;&#10;" title="Tree leaf"/>
          <p:cNvSpPr/>
          <p:nvPr/>
        </p:nvSpPr>
        <p:spPr>
          <a:xfrm>
            <a:off x="721959" y="381000"/>
            <a:ext cx="1868841" cy="1394150"/>
          </a:xfrm>
          <a:prstGeom prst="teardrop">
            <a:avLst>
              <a:gd name="adj" fmla="val 101573"/>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b="1" dirty="0" smtClean="0"/>
              <a:t>OSS &gt;10 Days</a:t>
            </a:r>
          </a:p>
          <a:p>
            <a:pPr algn="ctr"/>
            <a:r>
              <a:rPr lang="en-US" sz="1300" b="1" dirty="0" smtClean="0"/>
              <a:t>Exclusion Rate Is 4 Times Greater  for Black SWD Than White SWD</a:t>
            </a:r>
            <a:endParaRPr lang="en-US" sz="1300" b="1" dirty="0"/>
          </a:p>
        </p:txBody>
      </p:sp>
      <p:sp>
        <p:nvSpPr>
          <p:cNvPr id="12" name="Teardrop 11"/>
          <p:cNvSpPr/>
          <p:nvPr/>
        </p:nvSpPr>
        <p:spPr>
          <a:xfrm rot="8644876" flipV="1">
            <a:off x="5369656" y="207456"/>
            <a:ext cx="1385351" cy="1173329"/>
          </a:xfrm>
          <a:prstGeom prst="teardrop">
            <a:avLst>
              <a:gd name="adj" fmla="val 110842"/>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b="1" dirty="0" smtClean="0"/>
              <a:t>36.50% Graduation Gap </a:t>
            </a:r>
            <a:endParaRPr lang="en-US" sz="1300" b="1" dirty="0"/>
          </a:p>
        </p:txBody>
      </p:sp>
      <p:sp>
        <p:nvSpPr>
          <p:cNvPr id="17" name="Teardrop 16"/>
          <p:cNvSpPr/>
          <p:nvPr/>
        </p:nvSpPr>
        <p:spPr>
          <a:xfrm rot="14322380">
            <a:off x="6264168" y="1482865"/>
            <a:ext cx="1451089" cy="1293875"/>
          </a:xfrm>
          <a:prstGeom prst="teardrop">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vert="vert" rtlCol="0" anchor="ctr"/>
          <a:lstStyle/>
          <a:p>
            <a:pPr algn="ctr"/>
            <a:r>
              <a:rPr lang="en-US" sz="1300" b="1" dirty="0" smtClean="0"/>
              <a:t>8% to 14% Gap on   Reading </a:t>
            </a:r>
            <a:r>
              <a:rPr lang="en-US" sz="1300" b="1" dirty="0"/>
              <a:t>a</a:t>
            </a:r>
            <a:r>
              <a:rPr lang="en-US" sz="1300" b="1" dirty="0" smtClean="0"/>
              <a:t>ssessment</a:t>
            </a:r>
            <a:endParaRPr lang="en-US" sz="1300" b="1" dirty="0"/>
          </a:p>
        </p:txBody>
      </p:sp>
      <p:sp>
        <p:nvSpPr>
          <p:cNvPr id="20" name="Teardrop 19"/>
          <p:cNvSpPr/>
          <p:nvPr/>
        </p:nvSpPr>
        <p:spPr>
          <a:xfrm rot="14322380">
            <a:off x="5027593" y="1906509"/>
            <a:ext cx="1451089" cy="1143075"/>
          </a:xfrm>
          <a:prstGeom prst="teardrop">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vert="vert" rtlCol="0" anchor="ctr"/>
          <a:lstStyle/>
          <a:p>
            <a:pPr algn="ctr"/>
            <a:r>
              <a:rPr lang="en-US" sz="1300" b="1" dirty="0" smtClean="0"/>
              <a:t>4.3% Gap More than 15 days absent</a:t>
            </a:r>
            <a:endParaRPr lang="en-US" sz="1300" b="1" dirty="0"/>
          </a:p>
        </p:txBody>
      </p:sp>
      <p:sp>
        <p:nvSpPr>
          <p:cNvPr id="21" name="Teardrop 20"/>
          <p:cNvSpPr/>
          <p:nvPr/>
        </p:nvSpPr>
        <p:spPr>
          <a:xfrm rot="14322380">
            <a:off x="7660082" y="1760051"/>
            <a:ext cx="1451089" cy="1249612"/>
          </a:xfrm>
          <a:prstGeom prst="teardrop">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vert="vert" rtlCol="0" anchor="ctr"/>
          <a:lstStyle/>
          <a:p>
            <a:pPr algn="ctr"/>
            <a:r>
              <a:rPr lang="en-US" sz="1300" b="1" dirty="0" smtClean="0"/>
              <a:t>16% to 28% Gap on  Math assessment</a:t>
            </a:r>
            <a:endParaRPr lang="en-US" sz="1300" b="1" dirty="0"/>
          </a:p>
        </p:txBody>
      </p:sp>
      <p:sp>
        <p:nvSpPr>
          <p:cNvPr id="22" name="Flowchart: Process 21"/>
          <p:cNvSpPr/>
          <p:nvPr/>
        </p:nvSpPr>
        <p:spPr>
          <a:xfrm>
            <a:off x="362860" y="3427967"/>
            <a:ext cx="1518284" cy="838200"/>
          </a:xfrm>
          <a:prstGeom prst="flowChartProcess">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Data-based</a:t>
            </a:r>
          </a:p>
          <a:p>
            <a:pPr algn="ctr"/>
            <a:r>
              <a:rPr lang="en-US" sz="1400" dirty="0" smtClean="0"/>
              <a:t>Decision Making?</a:t>
            </a:r>
            <a:endParaRPr lang="en-US" sz="1400" dirty="0"/>
          </a:p>
        </p:txBody>
      </p:sp>
      <p:sp>
        <p:nvSpPr>
          <p:cNvPr id="24" name="Flowchart: Process 23"/>
          <p:cNvSpPr/>
          <p:nvPr/>
        </p:nvSpPr>
        <p:spPr>
          <a:xfrm>
            <a:off x="5511973" y="5511744"/>
            <a:ext cx="1518284" cy="838200"/>
          </a:xfrm>
          <a:prstGeom prst="flowChartProcess">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Instructional Program?</a:t>
            </a:r>
            <a:endParaRPr lang="en-US" sz="1400" dirty="0"/>
          </a:p>
        </p:txBody>
      </p:sp>
      <p:sp>
        <p:nvSpPr>
          <p:cNvPr id="25" name="Flowchart: Process 24"/>
          <p:cNvSpPr/>
          <p:nvPr/>
        </p:nvSpPr>
        <p:spPr>
          <a:xfrm>
            <a:off x="2627921" y="5458990"/>
            <a:ext cx="1518284" cy="838200"/>
          </a:xfrm>
          <a:prstGeom prst="flowChartProcess">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Progress Monitoring?</a:t>
            </a:r>
            <a:endParaRPr lang="en-US" sz="1400" dirty="0"/>
          </a:p>
        </p:txBody>
      </p:sp>
      <p:sp>
        <p:nvSpPr>
          <p:cNvPr id="26" name="Flowchart: Process 25"/>
          <p:cNvSpPr/>
          <p:nvPr/>
        </p:nvSpPr>
        <p:spPr>
          <a:xfrm>
            <a:off x="6216016" y="4327713"/>
            <a:ext cx="1518284" cy="838200"/>
          </a:xfrm>
          <a:prstGeom prst="flowChartProcess">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Universal Screening?</a:t>
            </a:r>
            <a:endParaRPr lang="en-US" sz="1400" dirty="0"/>
          </a:p>
        </p:txBody>
      </p:sp>
      <p:sp>
        <p:nvSpPr>
          <p:cNvPr id="27" name="Flowchart: Process 26"/>
          <p:cNvSpPr/>
          <p:nvPr/>
        </p:nvSpPr>
        <p:spPr>
          <a:xfrm>
            <a:off x="7164011" y="3392798"/>
            <a:ext cx="1749742" cy="838200"/>
          </a:xfrm>
          <a:prstGeom prst="flowChartProcess">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Cultural Responsiveness?</a:t>
            </a:r>
            <a:endParaRPr lang="en-US" sz="1400" dirty="0"/>
          </a:p>
        </p:txBody>
      </p:sp>
      <p:sp>
        <p:nvSpPr>
          <p:cNvPr id="28" name="Flowchart: Process 27"/>
          <p:cNvSpPr/>
          <p:nvPr/>
        </p:nvSpPr>
        <p:spPr>
          <a:xfrm>
            <a:off x="1225134" y="4371675"/>
            <a:ext cx="1962695" cy="838200"/>
          </a:xfrm>
          <a:prstGeom prst="flowChartProcess">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Evidence–based Interventions?</a:t>
            </a:r>
            <a:endParaRPr lang="en-US" sz="1400" dirty="0"/>
          </a:p>
        </p:txBody>
      </p:sp>
    </p:spTree>
    <p:extLst>
      <p:ext uri="{BB962C8B-B14F-4D97-AF65-F5344CB8AC3E}">
        <p14:creationId xmlns:p14="http://schemas.microsoft.com/office/powerpoint/2010/main" val="125737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208550"/>
            <a:ext cx="8229600" cy="1143000"/>
          </a:xfrm>
        </p:spPr>
        <p:txBody>
          <a:bodyPr/>
          <a:lstStyle/>
          <a:p>
            <a:r>
              <a:rPr lang="en-US" dirty="0" smtClean="0"/>
              <a:t>Not so easy</a:t>
            </a:r>
            <a:endParaRPr lang="en-US" dirty="0"/>
          </a:p>
        </p:txBody>
      </p:sp>
      <p:grpSp>
        <p:nvGrpSpPr>
          <p:cNvPr id="3" name="Group 2" descr="The image shows a button labeled &quot;Not So Easy&quot;" title="Not so Easy Button"/>
          <p:cNvGrpSpPr/>
          <p:nvPr/>
        </p:nvGrpSpPr>
        <p:grpSpPr>
          <a:xfrm>
            <a:off x="3088943" y="990600"/>
            <a:ext cx="3101788" cy="3048000"/>
            <a:chOff x="3021106" y="1828800"/>
            <a:chExt cx="3101788" cy="3048000"/>
          </a:xfrm>
        </p:grpSpPr>
        <p:sp>
          <p:nvSpPr>
            <p:cNvPr id="4" name="Flowchart: Connector 3" descr="Button says &quot;Not so easy:" title="Not So Easy"/>
            <p:cNvSpPr/>
            <p:nvPr/>
          </p:nvSpPr>
          <p:spPr>
            <a:xfrm>
              <a:off x="3021106" y="1828800"/>
              <a:ext cx="3101788" cy="3048000"/>
            </a:xfrm>
            <a:prstGeom prst="flowChartConnector">
              <a:avLst/>
            </a:prstGeom>
            <a:solidFill>
              <a:srgbClr val="FF0000"/>
            </a:solidFill>
            <a:ln>
              <a:noFill/>
            </a:ln>
            <a:effectLst>
              <a:outerShdw blurRad="63500" sx="119000" sy="119000" algn="ctr" rotWithShape="0">
                <a:prstClr val="black">
                  <a:alpha val="40000"/>
                </a:prstClr>
              </a:outerShdw>
            </a:effectLst>
            <a:scene3d>
              <a:camera prst="perspectiveRelaxed"/>
              <a:lightRig rig="threePt" dir="t"/>
            </a:scene3d>
            <a:sp3d extrusionH="254000">
              <a:bevelT w="508000" h="330200" prst="artDeco"/>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descr="A push-button with the text &quot;Not So Easy.&quot;" title="Not So Easy Button"/>
            <p:cNvSpPr txBox="1"/>
            <p:nvPr/>
          </p:nvSpPr>
          <p:spPr>
            <a:xfrm>
              <a:off x="3568480" y="2743200"/>
              <a:ext cx="1920154" cy="1446550"/>
            </a:xfrm>
            <a:prstGeom prst="rect">
              <a:avLst/>
            </a:prstGeom>
            <a:noFill/>
          </p:spPr>
          <p:txBody>
            <a:bodyPr wrap="square" rtlCol="0">
              <a:spAutoFit/>
            </a:bodyPr>
            <a:lstStyle/>
            <a:p>
              <a:pPr algn="ctr"/>
              <a:r>
                <a:rPr lang="en-US" sz="4400" b="1" dirty="0" smtClean="0">
                  <a:solidFill>
                    <a:schemeClr val="bg1"/>
                  </a:solidFill>
                </a:rPr>
                <a:t>Not So Easy</a:t>
              </a:r>
              <a:endParaRPr lang="en-US" sz="4400" b="1" dirty="0">
                <a:solidFill>
                  <a:schemeClr val="bg1"/>
                </a:solidFill>
              </a:endParaRPr>
            </a:p>
          </p:txBody>
        </p:sp>
      </p:grpSp>
      <p:sp>
        <p:nvSpPr>
          <p:cNvPr id="2" name="Rectangle 1"/>
          <p:cNvSpPr/>
          <p:nvPr/>
        </p:nvSpPr>
        <p:spPr>
          <a:xfrm>
            <a:off x="481594" y="4596009"/>
            <a:ext cx="8229600" cy="1384995"/>
          </a:xfrm>
          <a:prstGeom prst="rect">
            <a:avLst/>
          </a:prstGeom>
        </p:spPr>
        <p:txBody>
          <a:bodyPr wrap="square">
            <a:spAutoFit/>
          </a:bodyPr>
          <a:lstStyle/>
          <a:p>
            <a:pPr algn="ctr"/>
            <a:r>
              <a:rPr lang="en-US" sz="2800" dirty="0" smtClean="0"/>
              <a:t>“Equity</a:t>
            </a:r>
            <a:r>
              <a:rPr lang="en-US" sz="2800" dirty="0"/>
              <a:t>, </a:t>
            </a:r>
            <a:r>
              <a:rPr lang="en-US" sz="2800" dirty="0" smtClean="0"/>
              <a:t>inclusion </a:t>
            </a:r>
            <a:r>
              <a:rPr lang="en-US" sz="2800" dirty="0"/>
              <a:t>and opportunity for all students is an important goal, but one that is not easily achieved</a:t>
            </a:r>
            <a:r>
              <a:rPr lang="en-US" sz="2800" dirty="0" smtClean="0"/>
              <a:t>.”</a:t>
            </a:r>
          </a:p>
          <a:p>
            <a:pPr algn="ctr"/>
            <a:r>
              <a:rPr lang="en-US" sz="2800" dirty="0" smtClean="0"/>
              <a:t>(EIO) </a:t>
            </a:r>
            <a:endParaRPr lang="en-US" sz="2800" dirty="0"/>
          </a:p>
        </p:txBody>
      </p:sp>
    </p:spTree>
    <p:extLst>
      <p:ext uri="{BB962C8B-B14F-4D97-AF65-F5344CB8AC3E}">
        <p14:creationId xmlns:p14="http://schemas.microsoft.com/office/powerpoint/2010/main" val="286624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early intervening services (CEIS)</a:t>
            </a:r>
            <a:endParaRPr lang="en-US" dirty="0"/>
          </a:p>
        </p:txBody>
      </p:sp>
    </p:spTree>
    <p:extLst>
      <p:ext uri="{BB962C8B-B14F-4D97-AF65-F5344CB8AC3E}">
        <p14:creationId xmlns:p14="http://schemas.microsoft.com/office/powerpoint/2010/main" val="3621542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752600"/>
            <a:ext cx="8229600" cy="4255532"/>
          </a:xfrm>
        </p:spPr>
        <p:txBody>
          <a:bodyPr lIns="45720" rIns="45720">
            <a:noAutofit/>
          </a:bodyPr>
          <a:lstStyle/>
          <a:p>
            <a:pPr marL="0" indent="0">
              <a:lnSpc>
                <a:spcPts val="2600"/>
              </a:lnSpc>
              <a:spcBef>
                <a:spcPts val="0"/>
              </a:spcBef>
              <a:spcAft>
                <a:spcPts val="600"/>
              </a:spcAft>
              <a:buNone/>
            </a:pPr>
            <a:endParaRPr lang="en-US" sz="2400" b="1" dirty="0" smtClean="0">
              <a:solidFill>
                <a:srgbClr val="008080"/>
              </a:solidFill>
              <a:latin typeface="Arial Narrow" panose="020B0606020202030204" pitchFamily="34" charset="0"/>
              <a:cs typeface="Arial" panose="020B0604020202020204" pitchFamily="34" charset="0"/>
            </a:endParaRPr>
          </a:p>
          <a:p>
            <a:pPr marL="0" indent="0">
              <a:lnSpc>
                <a:spcPts val="2600"/>
              </a:lnSpc>
              <a:spcBef>
                <a:spcPts val="0"/>
              </a:spcBef>
              <a:spcAft>
                <a:spcPts val="600"/>
              </a:spcAft>
              <a:buNone/>
            </a:pPr>
            <a:r>
              <a:rPr lang="en-US" sz="2400" b="1" dirty="0" smtClean="0">
                <a:solidFill>
                  <a:srgbClr val="008080"/>
                </a:solidFill>
                <a:latin typeface="Arial Narrow" panose="020B0606020202030204" pitchFamily="34" charset="0"/>
                <a:cs typeface="Arial" panose="020B0604020202020204" pitchFamily="34" charset="0"/>
              </a:rPr>
              <a:t>Why CEIS?</a:t>
            </a:r>
          </a:p>
          <a:p>
            <a:pPr marL="914400" indent="-339725">
              <a:lnSpc>
                <a:spcPts val="2300"/>
              </a:lnSpc>
              <a:spcBef>
                <a:spcPts val="0"/>
              </a:spcBef>
              <a:spcAft>
                <a:spcPts val="600"/>
              </a:spcAft>
            </a:pPr>
            <a:r>
              <a:rPr lang="en-US" sz="2000" i="1" dirty="0" smtClean="0">
                <a:latin typeface="Arial" panose="020B0604020202020204" pitchFamily="34" charset="0"/>
                <a:cs typeface="Arial" panose="020B0604020202020204" pitchFamily="34" charset="0"/>
              </a:rPr>
              <a:t>To allow</a:t>
            </a:r>
            <a:r>
              <a:rPr lang="en-US" sz="2000" dirty="0"/>
              <a:t>—</a:t>
            </a:r>
            <a:r>
              <a:rPr lang="en-US" sz="2000" i="1" dirty="0" smtClean="0">
                <a:latin typeface="Arial" panose="020B0604020202020204" pitchFamily="34" charset="0"/>
                <a:cs typeface="Arial" panose="020B0604020202020204" pitchFamily="34" charset="0"/>
              </a:rPr>
              <a:t>or, in instances of significant disproportionality, to require</a:t>
            </a:r>
            <a:r>
              <a:rPr lang="en-US" sz="2000" dirty="0"/>
              <a:t>—</a:t>
            </a:r>
            <a:r>
              <a:rPr lang="en-US" sz="2000" i="1" dirty="0" smtClean="0">
                <a:latin typeface="Arial" panose="020B0604020202020204" pitchFamily="34" charset="0"/>
                <a:cs typeface="Arial" panose="020B0604020202020204" pitchFamily="34" charset="0"/>
              </a:rPr>
              <a:t>LEAs to use IDEA funds for at-risk students in hopes of providing interventions and supports that will reduce the inappropriate referral and identification of students into special education.</a:t>
            </a:r>
          </a:p>
        </p:txBody>
      </p:sp>
      <p:sp>
        <p:nvSpPr>
          <p:cNvPr id="2" name="Title 1"/>
          <p:cNvSpPr>
            <a:spLocks noGrp="1"/>
          </p:cNvSpPr>
          <p:nvPr>
            <p:ph type="title"/>
          </p:nvPr>
        </p:nvSpPr>
        <p:spPr>
          <a:xfrm>
            <a:off x="457200" y="457200"/>
            <a:ext cx="8229600" cy="914400"/>
          </a:xfrm>
        </p:spPr>
        <p:txBody>
          <a:bodyPr/>
          <a:lstStyle/>
          <a:p>
            <a:r>
              <a:rPr lang="en-US" b="1" dirty="0" smtClean="0">
                <a:solidFill>
                  <a:srgbClr val="008080"/>
                </a:solidFill>
                <a:latin typeface="Arial" panose="020B0604020202020204" pitchFamily="34" charset="0"/>
                <a:cs typeface="Arial" panose="020B0604020202020204" pitchFamily="34" charset="0"/>
              </a:rPr>
              <a:t/>
            </a:r>
            <a:br>
              <a:rPr lang="en-US" b="1" dirty="0" smtClean="0">
                <a:solidFill>
                  <a:srgbClr val="008080"/>
                </a:solidFill>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CEIS</a:t>
            </a:r>
            <a:r>
              <a:rPr lang="en-US" b="1" i="1" dirty="0">
                <a:solidFill>
                  <a:srgbClr val="008080"/>
                </a:solidFill>
                <a:latin typeface="Arial" panose="020B0604020202020204" pitchFamily="34" charset="0"/>
                <a:cs typeface="Arial" panose="020B0604020202020204" pitchFamily="34" charset="0"/>
              </a:rPr>
              <a:t/>
            </a:r>
            <a:br>
              <a:rPr lang="en-US" b="1" i="1" dirty="0">
                <a:solidFill>
                  <a:srgbClr val="008080"/>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730293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838200"/>
          </a:xfrm>
        </p:spPr>
        <p:txBody>
          <a:bodyPr lIns="45720" rIns="45720" anchor="t" anchorCtr="0">
            <a:noAutofit/>
          </a:bodyPr>
          <a:lstStyle/>
          <a:p>
            <a:pPr marL="0" indent="0">
              <a:spcBef>
                <a:spcPts val="0"/>
              </a:spcBef>
              <a:spcAft>
                <a:spcPts val="1800"/>
              </a:spcAft>
            </a:pPr>
            <a:r>
              <a:rPr lang="en-US" dirty="0" smtClean="0">
                <a:latin typeface="Arial" panose="020B0604020202020204" pitchFamily="34" charset="0"/>
                <a:cs typeface="Arial" panose="020B0604020202020204" pitchFamily="34" charset="0"/>
              </a:rPr>
              <a:t>CEIS</a:t>
            </a:r>
            <a:endParaRPr lang="en-US" dirty="0">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631916" y="2034457"/>
            <a:ext cx="8229600" cy="3985343"/>
          </a:xfrm>
        </p:spPr>
        <p:txBody>
          <a:bodyPr lIns="45720" rIns="45720">
            <a:noAutofit/>
          </a:bodyPr>
          <a:lstStyle/>
          <a:p>
            <a:pPr marL="574675" indent="-339725">
              <a:spcBef>
                <a:spcPts val="0"/>
              </a:spcBef>
              <a:spcAft>
                <a:spcPts val="600"/>
              </a:spcAft>
            </a:pPr>
            <a:r>
              <a:rPr lang="en-US" sz="2400" dirty="0" smtClean="0">
                <a:latin typeface="Arial" panose="020B0604020202020204" pitchFamily="34" charset="0"/>
                <a:cs typeface="Arial" panose="020B0604020202020204" pitchFamily="34" charset="0"/>
              </a:rPr>
              <a:t>Described </a:t>
            </a:r>
            <a:r>
              <a:rPr lang="en-US" sz="2400" dirty="0">
                <a:latin typeface="Arial" panose="020B0604020202020204" pitchFamily="34" charset="0"/>
                <a:cs typeface="Arial" panose="020B0604020202020204" pitchFamily="34" charset="0"/>
              </a:rPr>
              <a:t>in 34 CFR §</a:t>
            </a:r>
            <a:r>
              <a:rPr lang="en-US" sz="2400" dirty="0" smtClean="0">
                <a:latin typeface="Arial" panose="020B0604020202020204" pitchFamily="34" charset="0"/>
                <a:cs typeface="Arial" panose="020B0604020202020204" pitchFamily="34" charset="0"/>
              </a:rPr>
              <a:t>300.226</a:t>
            </a:r>
            <a:endParaRPr lang="en-US" sz="2400" dirty="0">
              <a:latin typeface="Arial" panose="020B0604020202020204" pitchFamily="34" charset="0"/>
              <a:cs typeface="Arial" panose="020B0604020202020204" pitchFamily="34" charset="0"/>
            </a:endParaRPr>
          </a:p>
          <a:p>
            <a:pPr marL="574675" indent="-339725">
              <a:spcBef>
                <a:spcPts val="0"/>
              </a:spcBef>
            </a:pPr>
            <a:r>
              <a:rPr lang="en-US" sz="2400" dirty="0" smtClean="0">
                <a:latin typeface="Arial" panose="020B0604020202020204" pitchFamily="34" charset="0"/>
                <a:cs typeface="Arial" panose="020B0604020202020204" pitchFamily="34" charset="0"/>
              </a:rPr>
              <a:t>LEA may use up to 15% of IDEA funds for CEIS</a:t>
            </a:r>
          </a:p>
          <a:p>
            <a:pPr marL="974725" lvl="1" indent="-339725">
              <a:spcBef>
                <a:spcPts val="0"/>
              </a:spcBef>
              <a:spcAft>
                <a:spcPts val="600"/>
              </a:spcAft>
            </a:pPr>
            <a:r>
              <a:rPr lang="en-US" sz="2000" i="1" dirty="0" smtClean="0">
                <a:latin typeface="Arial" panose="020B0604020202020204" pitchFamily="34" charset="0"/>
                <a:cs typeface="Arial" panose="020B0604020202020204" pitchFamily="34" charset="0"/>
              </a:rPr>
              <a:t>Less any amount reduced pursuant to </a:t>
            </a:r>
            <a:r>
              <a:rPr lang="en-US" sz="2000" i="1" dirty="0">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300.205</a:t>
            </a:r>
            <a:endParaRPr lang="en-US" sz="2000" b="1" i="1" dirty="0">
              <a:latin typeface="Arial" panose="020B0604020202020204" pitchFamily="34" charset="0"/>
              <a:cs typeface="Arial" panose="020B0604020202020204" pitchFamily="34" charset="0"/>
            </a:endParaRPr>
          </a:p>
          <a:p>
            <a:pPr marL="574675" indent="-339725">
              <a:spcBef>
                <a:spcPts val="0"/>
              </a:spcBef>
              <a:spcAft>
                <a:spcPts val="600"/>
              </a:spcAft>
            </a:pPr>
            <a:r>
              <a:rPr lang="en-US" sz="2400" dirty="0" smtClean="0">
                <a:latin typeface="Arial" panose="020B0604020202020204" pitchFamily="34" charset="0"/>
                <a:cs typeface="Arial" panose="020B0604020202020204" pitchFamily="34" charset="0"/>
              </a:rPr>
              <a:t>To be used on students in K-12, with a particular emphasis on K-3</a:t>
            </a:r>
          </a:p>
          <a:p>
            <a:pPr marL="574675" indent="-339725">
              <a:spcBef>
                <a:spcPts val="0"/>
              </a:spcBef>
            </a:pPr>
            <a:r>
              <a:rPr lang="en-US" sz="2400" dirty="0" smtClean="0">
                <a:latin typeface="Arial" panose="020B0604020202020204" pitchFamily="34" charset="0"/>
                <a:cs typeface="Arial" panose="020B0604020202020204" pitchFamily="34" charset="0"/>
              </a:rPr>
              <a:t>Allowed activities:</a:t>
            </a:r>
            <a:endParaRPr lang="en-US" sz="2400" dirty="0">
              <a:latin typeface="Arial" panose="020B0604020202020204" pitchFamily="34" charset="0"/>
              <a:cs typeface="Arial" panose="020B0604020202020204" pitchFamily="34" charset="0"/>
            </a:endParaRPr>
          </a:p>
          <a:p>
            <a:pPr marL="974725" lvl="1" indent="-339725">
              <a:spcBef>
                <a:spcPts val="0"/>
              </a:spcBef>
            </a:pPr>
            <a:r>
              <a:rPr lang="en-US" sz="2000" i="1" dirty="0" smtClean="0">
                <a:latin typeface="Arial" panose="020B0604020202020204" pitchFamily="34" charset="0"/>
                <a:cs typeface="Arial" panose="020B0604020202020204" pitchFamily="34" charset="0"/>
              </a:rPr>
              <a:t>Professional development</a:t>
            </a:r>
            <a:endParaRPr lang="en-US" sz="2000" i="1" dirty="0">
              <a:latin typeface="Arial" panose="020B0604020202020204" pitchFamily="34" charset="0"/>
              <a:cs typeface="Arial" panose="020B0604020202020204" pitchFamily="34" charset="0"/>
            </a:endParaRPr>
          </a:p>
          <a:p>
            <a:pPr marL="974725" lvl="1" indent="-339725">
              <a:spcBef>
                <a:spcPts val="0"/>
              </a:spcBef>
              <a:spcAft>
                <a:spcPts val="1200"/>
              </a:spcAft>
            </a:pPr>
            <a:r>
              <a:rPr lang="en-US" sz="2000" i="1" dirty="0" smtClean="0">
                <a:latin typeface="Arial" panose="020B0604020202020204" pitchFamily="34" charset="0"/>
                <a:cs typeface="Arial" panose="020B0604020202020204" pitchFamily="34" charset="0"/>
              </a:rPr>
              <a:t>Educational and behavioral evaluations, services, and supports</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821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838200"/>
          </a:xfrm>
        </p:spPr>
        <p:txBody>
          <a:bodyPr lIns="45720" rIns="45720" anchor="t" anchorCtr="0">
            <a:noAutofit/>
          </a:bodyPr>
          <a:lstStyle/>
          <a:p>
            <a:pPr marL="0" indent="0">
              <a:spcBef>
                <a:spcPts val="0"/>
              </a:spcBef>
              <a:spcAft>
                <a:spcPts val="1800"/>
              </a:spcAft>
            </a:pPr>
            <a:r>
              <a:rPr lang="en-US" dirty="0" smtClean="0">
                <a:latin typeface="Arial" panose="020B0604020202020204" pitchFamily="34" charset="0"/>
                <a:cs typeface="Arial" panose="020B0604020202020204" pitchFamily="34" charset="0"/>
              </a:rPr>
              <a:t>CEIS (2)</a:t>
            </a:r>
            <a:endParaRPr lang="en-US" dirty="0">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457200" y="1720333"/>
            <a:ext cx="8229600" cy="4223267"/>
          </a:xfrm>
        </p:spPr>
        <p:txBody>
          <a:bodyPr lIns="45720" rIns="45720">
            <a:noAutofit/>
          </a:bodyPr>
          <a:lstStyle/>
          <a:p>
            <a:pPr marL="234950" indent="0">
              <a:spcBef>
                <a:spcPts val="0"/>
              </a:spcBef>
              <a:buNone/>
            </a:pPr>
            <a:endParaRPr lang="en-US" sz="2400" dirty="0" smtClean="0">
              <a:latin typeface="Arial" panose="020B0604020202020204" pitchFamily="34" charset="0"/>
              <a:cs typeface="Arial" panose="020B0604020202020204" pitchFamily="34" charset="0"/>
            </a:endParaRPr>
          </a:p>
          <a:p>
            <a:pPr marL="574675" indent="-339725">
              <a:spcBef>
                <a:spcPts val="0"/>
              </a:spcBef>
            </a:pPr>
            <a:r>
              <a:rPr lang="en-US" sz="2400" dirty="0" smtClean="0">
                <a:latin typeface="Arial" panose="020B0604020202020204" pitchFamily="34" charset="0"/>
                <a:cs typeface="Arial" panose="020B0604020202020204" pitchFamily="34" charset="0"/>
              </a:rPr>
              <a:t>LEA Reporting</a:t>
            </a:r>
          </a:p>
          <a:p>
            <a:pPr marL="974725" lvl="1" indent="-339725">
              <a:lnSpc>
                <a:spcPts val="2200"/>
              </a:lnSpc>
              <a:spcBef>
                <a:spcPts val="0"/>
              </a:spcBef>
            </a:pPr>
            <a:r>
              <a:rPr lang="en-US" sz="2000" i="1" dirty="0" smtClean="0">
                <a:latin typeface="Arial" panose="020B0604020202020204" pitchFamily="34" charset="0"/>
                <a:cs typeface="Arial" panose="020B0604020202020204" pitchFamily="34" charset="0"/>
              </a:rPr>
              <a:t>Annual</a:t>
            </a:r>
          </a:p>
          <a:p>
            <a:pPr marL="974725" lvl="1" indent="-339725">
              <a:lnSpc>
                <a:spcPts val="2200"/>
              </a:lnSpc>
              <a:spcBef>
                <a:spcPts val="0"/>
              </a:spcBef>
            </a:pPr>
            <a:r>
              <a:rPr lang="en-US" sz="2000" i="1" dirty="0" smtClean="0">
                <a:latin typeface="Arial" panose="020B0604020202020204" pitchFamily="34" charset="0"/>
                <a:cs typeface="Arial" panose="020B0604020202020204" pitchFamily="34" charset="0"/>
              </a:rPr>
              <a:t>Number of children served</a:t>
            </a:r>
          </a:p>
          <a:p>
            <a:pPr marL="974725" lvl="1" indent="-339725">
              <a:lnSpc>
                <a:spcPts val="2200"/>
              </a:lnSpc>
              <a:spcBef>
                <a:spcPts val="0"/>
              </a:spcBef>
              <a:spcAft>
                <a:spcPts val="600"/>
              </a:spcAft>
            </a:pPr>
            <a:r>
              <a:rPr lang="en-US" sz="2000" i="1" dirty="0" smtClean="0">
                <a:latin typeface="Arial" panose="020B0604020202020204" pitchFamily="34" charset="0"/>
                <a:cs typeface="Arial" panose="020B0604020202020204" pitchFamily="34" charset="0"/>
              </a:rPr>
              <a:t>Number of children served during preceding two-year period and who subsequently receive special education and related services</a:t>
            </a:r>
            <a:endParaRPr lang="en-US" sz="2000" i="1" dirty="0">
              <a:latin typeface="Arial" panose="020B0604020202020204" pitchFamily="34" charset="0"/>
              <a:cs typeface="Arial" panose="020B0604020202020204" pitchFamily="34" charset="0"/>
            </a:endParaRPr>
          </a:p>
          <a:p>
            <a:pPr marL="574675" indent="-339725">
              <a:lnSpc>
                <a:spcPts val="2500"/>
              </a:lnSpc>
              <a:spcBef>
                <a:spcPts val="1200"/>
              </a:spcBef>
            </a:pPr>
            <a:r>
              <a:rPr lang="en-US" sz="2400" dirty="0" smtClean="0">
                <a:latin typeface="Arial" panose="020B0604020202020204" pitchFamily="34" charset="0"/>
                <a:cs typeface="Arial" panose="020B0604020202020204" pitchFamily="34" charset="0"/>
              </a:rPr>
              <a:t>Coordination with ESEA:</a:t>
            </a:r>
            <a:endParaRPr lang="en-US" sz="2400" dirty="0">
              <a:latin typeface="Arial" panose="020B0604020202020204" pitchFamily="34" charset="0"/>
              <a:cs typeface="Arial" panose="020B0604020202020204" pitchFamily="34" charset="0"/>
            </a:endParaRPr>
          </a:p>
          <a:p>
            <a:pPr marL="974725" lvl="1" indent="-339725">
              <a:lnSpc>
                <a:spcPts val="2200"/>
              </a:lnSpc>
              <a:spcBef>
                <a:spcPts val="0"/>
              </a:spcBef>
              <a:spcAft>
                <a:spcPts val="600"/>
              </a:spcAft>
            </a:pPr>
            <a:r>
              <a:rPr lang="en-US" sz="2000" i="1" dirty="0">
                <a:latin typeface="Arial" panose="020B0604020202020204" pitchFamily="34" charset="0"/>
                <a:cs typeface="Arial" panose="020B0604020202020204" pitchFamily="34" charset="0"/>
              </a:rPr>
              <a:t>Must supplement, not supplant</a:t>
            </a:r>
          </a:p>
        </p:txBody>
      </p:sp>
    </p:spTree>
    <p:extLst>
      <p:ext uri="{BB962C8B-B14F-4D97-AF65-F5344CB8AC3E}">
        <p14:creationId xmlns:p14="http://schemas.microsoft.com/office/powerpoint/2010/main" val="1549787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Arkansas example</a:t>
            </a:r>
            <a:endParaRPr lang="en-US" dirty="0"/>
          </a:p>
        </p:txBody>
      </p:sp>
    </p:spTree>
    <p:extLst>
      <p:ext uri="{BB962C8B-B14F-4D97-AF65-F5344CB8AC3E}">
        <p14:creationId xmlns:p14="http://schemas.microsoft.com/office/powerpoint/2010/main" val="122002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143000" y="152400"/>
            <a:ext cx="7848600" cy="1143000"/>
          </a:xfrm>
        </p:spPr>
        <p:txBody>
          <a:bodyPr/>
          <a:lstStyle/>
          <a:p>
            <a:r>
              <a:rPr lang="en-US" altLang="en-US" sz="4000" dirty="0" smtClean="0"/>
              <a:t>Arkansas’ Significant Disproportionality: Identification </a:t>
            </a:r>
          </a:p>
        </p:txBody>
      </p:sp>
      <p:sp>
        <p:nvSpPr>
          <p:cNvPr id="3075" name="Content Placeholder 2"/>
          <p:cNvSpPr>
            <a:spLocks noGrp="1"/>
          </p:cNvSpPr>
          <p:nvPr>
            <p:ph idx="1"/>
          </p:nvPr>
        </p:nvSpPr>
        <p:spPr>
          <a:xfrm>
            <a:off x="457200" y="2057400"/>
            <a:ext cx="8534400" cy="4114800"/>
          </a:xfrm>
        </p:spPr>
        <p:txBody>
          <a:bodyPr/>
          <a:lstStyle/>
          <a:p>
            <a:r>
              <a:rPr lang="en-US" sz="2800" dirty="0" smtClean="0"/>
              <a:t>Risk </a:t>
            </a:r>
            <a:r>
              <a:rPr lang="en-US" sz="2800" dirty="0"/>
              <a:t>ratios </a:t>
            </a:r>
            <a:r>
              <a:rPr lang="en-US" sz="2800" dirty="0" smtClean="0"/>
              <a:t>methodology </a:t>
            </a:r>
          </a:p>
          <a:p>
            <a:pPr lvl="1"/>
            <a:r>
              <a:rPr lang="en-US" sz="2400" dirty="0" smtClean="0"/>
              <a:t>Weighted RR vs RR; whichever is smaller </a:t>
            </a:r>
          </a:p>
          <a:p>
            <a:pPr lvl="1"/>
            <a:r>
              <a:rPr lang="en-US" sz="2400" dirty="0" smtClean="0"/>
              <a:t>Three consecutive years with risk ratios greater than 4</a:t>
            </a:r>
          </a:p>
          <a:p>
            <a:r>
              <a:rPr lang="en-US" sz="2800" dirty="0" smtClean="0"/>
              <a:t>Risk </a:t>
            </a:r>
            <a:r>
              <a:rPr lang="en-US" sz="2800" dirty="0"/>
              <a:t>ratio of the racial/ethnic group will be considered invalid and be excluded if </a:t>
            </a:r>
            <a:r>
              <a:rPr lang="en-US" sz="2800" dirty="0" smtClean="0"/>
              <a:t>the</a:t>
            </a:r>
          </a:p>
          <a:p>
            <a:pPr lvl="1"/>
            <a:r>
              <a:rPr lang="en-US" sz="2400" dirty="0"/>
              <a:t>D</a:t>
            </a:r>
            <a:r>
              <a:rPr lang="en-US" sz="2400" dirty="0" smtClean="0"/>
              <a:t>istrict </a:t>
            </a:r>
            <a:r>
              <a:rPr lang="en-US" sz="2400" dirty="0"/>
              <a:t>enrollment of a racial/ethnic group is less than 5% or more than 95%; or </a:t>
            </a:r>
            <a:endParaRPr lang="en-US" sz="2400" dirty="0" smtClean="0"/>
          </a:p>
          <a:p>
            <a:pPr lvl="1"/>
            <a:r>
              <a:rPr lang="en-US" sz="2400" dirty="0" smtClean="0"/>
              <a:t>Number </a:t>
            </a:r>
            <a:r>
              <a:rPr lang="en-US" sz="2400" dirty="0"/>
              <a:t>of students in the district’s special education child count is equal to or less than 40. </a:t>
            </a:r>
            <a:endParaRPr lang="en-US" sz="2400" dirty="0" smtClean="0"/>
          </a:p>
        </p:txBody>
      </p:sp>
    </p:spTree>
    <p:extLst>
      <p:ext uri="{BB962C8B-B14F-4D97-AF65-F5344CB8AC3E}">
        <p14:creationId xmlns:p14="http://schemas.microsoft.com/office/powerpoint/2010/main" val="3353295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447800" y="457200"/>
            <a:ext cx="7467600" cy="1325562"/>
          </a:xfrm>
        </p:spPr>
        <p:txBody>
          <a:bodyPr/>
          <a:lstStyle/>
          <a:p>
            <a:r>
              <a:rPr lang="en-US" altLang="en-US" sz="3600" dirty="0" smtClean="0"/>
              <a:t>Arkansas’ Significant Disproportionality</a:t>
            </a:r>
            <a:br>
              <a:rPr lang="en-US" altLang="en-US" sz="3600" dirty="0" smtClean="0"/>
            </a:br>
            <a:r>
              <a:rPr lang="en-US" altLang="en-US" sz="3600" dirty="0" smtClean="0"/>
              <a:t>by Disability Category</a:t>
            </a:r>
          </a:p>
        </p:txBody>
      </p:sp>
      <p:sp>
        <p:nvSpPr>
          <p:cNvPr id="3075" name="Content Placeholder 2"/>
          <p:cNvSpPr>
            <a:spLocks noGrp="1"/>
          </p:cNvSpPr>
          <p:nvPr>
            <p:ph idx="1"/>
          </p:nvPr>
        </p:nvSpPr>
        <p:spPr>
          <a:xfrm>
            <a:off x="838200" y="1905000"/>
            <a:ext cx="7315200" cy="4419600"/>
          </a:xfrm>
        </p:spPr>
        <p:txBody>
          <a:bodyPr/>
          <a:lstStyle/>
          <a:p>
            <a:r>
              <a:rPr lang="en-US" sz="2800" dirty="0" smtClean="0"/>
              <a:t>Risk </a:t>
            </a:r>
            <a:r>
              <a:rPr lang="en-US" sz="2800" dirty="0"/>
              <a:t>ratios </a:t>
            </a:r>
            <a:r>
              <a:rPr lang="en-US" sz="2800" dirty="0" smtClean="0"/>
              <a:t>methodology </a:t>
            </a:r>
          </a:p>
          <a:p>
            <a:pPr lvl="1"/>
            <a:r>
              <a:rPr lang="en-US" sz="2400" dirty="0" smtClean="0"/>
              <a:t>Weighted RR vs RR; whichever is smaller </a:t>
            </a:r>
          </a:p>
          <a:p>
            <a:pPr lvl="1"/>
            <a:r>
              <a:rPr lang="en-US" sz="2400" dirty="0" smtClean="0"/>
              <a:t>Three consecutive years with risk ratios greater than 4</a:t>
            </a:r>
          </a:p>
          <a:p>
            <a:r>
              <a:rPr lang="en-US" sz="2800" dirty="0" smtClean="0"/>
              <a:t>Risk </a:t>
            </a:r>
            <a:r>
              <a:rPr lang="en-US" sz="2800" dirty="0"/>
              <a:t>ratio of the racial/ethnic group will be considered invalid and be excluded if </a:t>
            </a:r>
            <a:r>
              <a:rPr lang="en-US" sz="2800" dirty="0" smtClean="0"/>
              <a:t>the</a:t>
            </a:r>
          </a:p>
          <a:p>
            <a:pPr lvl="1"/>
            <a:r>
              <a:rPr lang="en-US" sz="2400" dirty="0"/>
              <a:t>D</a:t>
            </a:r>
            <a:r>
              <a:rPr lang="en-US" sz="2400" dirty="0" smtClean="0"/>
              <a:t>istrict </a:t>
            </a:r>
            <a:r>
              <a:rPr lang="en-US" sz="2400" dirty="0"/>
              <a:t>enrollment of a racial/ethnic group is less than 5% </a:t>
            </a:r>
            <a:endParaRPr lang="en-US" sz="2400" dirty="0" smtClean="0"/>
          </a:p>
          <a:p>
            <a:pPr lvl="1"/>
            <a:r>
              <a:rPr lang="en-US" sz="2400" dirty="0"/>
              <a:t>N</a:t>
            </a:r>
            <a:r>
              <a:rPr lang="en-US" sz="2400" dirty="0" smtClean="0"/>
              <a:t>umber </a:t>
            </a:r>
            <a:r>
              <a:rPr lang="en-US" sz="2400" dirty="0"/>
              <a:t>of students in the district’s special education child count is equal to or less than 40. </a:t>
            </a:r>
            <a:endParaRPr lang="en-US" sz="2400" dirty="0" smtClean="0"/>
          </a:p>
        </p:txBody>
      </p:sp>
    </p:spTree>
    <p:extLst>
      <p:ext uri="{BB962C8B-B14F-4D97-AF65-F5344CB8AC3E}">
        <p14:creationId xmlns:p14="http://schemas.microsoft.com/office/powerpoint/2010/main" val="2276360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Addressing Success Gaps</a:t>
            </a:r>
            <a:br>
              <a:rPr lang="en-US"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dirty="0"/>
          </a:p>
        </p:txBody>
      </p:sp>
      <p:sp>
        <p:nvSpPr>
          <p:cNvPr id="3" name="Text Placeholder 2"/>
          <p:cNvSpPr>
            <a:spLocks noGrp="1"/>
          </p:cNvSpPr>
          <p:nvPr>
            <p:ph type="body" idx="1"/>
          </p:nvPr>
        </p:nvSpPr>
        <p:spPr/>
        <p:txBody>
          <a:bodyPr/>
          <a:lstStyle/>
          <a:p>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Equity, Inclusion, &amp; Opportunity:</a:t>
            </a:r>
          </a:p>
          <a:p>
            <a:endParaRPr lang="en-US" sz="2800" dirty="0"/>
          </a:p>
        </p:txBody>
      </p:sp>
    </p:spTree>
    <p:extLst>
      <p:ext uri="{BB962C8B-B14F-4D97-AF65-F5344CB8AC3E}">
        <p14:creationId xmlns:p14="http://schemas.microsoft.com/office/powerpoint/2010/main" val="2962100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609600"/>
            <a:ext cx="9144000" cy="1219200"/>
          </a:xfrm>
        </p:spPr>
        <p:txBody>
          <a:bodyPr/>
          <a:lstStyle/>
          <a:p>
            <a:r>
              <a:rPr lang="en-US" altLang="en-US" dirty="0" smtClean="0"/>
              <a:t>Arkansas’ Significant Disproportionality: LRE</a:t>
            </a:r>
          </a:p>
        </p:txBody>
      </p:sp>
      <p:sp>
        <p:nvSpPr>
          <p:cNvPr id="3075" name="Content Placeholder 2"/>
          <p:cNvSpPr>
            <a:spLocks noGrp="1"/>
          </p:cNvSpPr>
          <p:nvPr>
            <p:ph idx="1"/>
          </p:nvPr>
        </p:nvSpPr>
        <p:spPr>
          <a:xfrm>
            <a:off x="914400" y="2286000"/>
            <a:ext cx="7315200" cy="3657600"/>
          </a:xfrm>
        </p:spPr>
        <p:txBody>
          <a:bodyPr/>
          <a:lstStyle/>
          <a:p>
            <a:r>
              <a:rPr lang="en-US" sz="2800" dirty="0" smtClean="0"/>
              <a:t>Risk </a:t>
            </a:r>
            <a:r>
              <a:rPr lang="en-US" sz="2800" dirty="0"/>
              <a:t>ratios </a:t>
            </a:r>
            <a:r>
              <a:rPr lang="en-US" sz="2800" dirty="0" smtClean="0"/>
              <a:t>methodology </a:t>
            </a:r>
          </a:p>
          <a:p>
            <a:pPr lvl="1"/>
            <a:r>
              <a:rPr lang="en-US" sz="2400" dirty="0" smtClean="0"/>
              <a:t>Weighted RR vs RR; whichever is smaller </a:t>
            </a:r>
          </a:p>
          <a:p>
            <a:pPr lvl="1"/>
            <a:r>
              <a:rPr lang="en-US" sz="2400" dirty="0" smtClean="0"/>
              <a:t>Three consecutive years with risk ratios greater than 4</a:t>
            </a:r>
          </a:p>
          <a:p>
            <a:r>
              <a:rPr lang="en-US" sz="2800" dirty="0" smtClean="0"/>
              <a:t>Included Environments</a:t>
            </a:r>
          </a:p>
          <a:p>
            <a:pPr marL="1314450" lvl="2" indent="-514350">
              <a:buFont typeface="+mj-lt"/>
              <a:buAutoNum type="alphaLcParenR"/>
            </a:pPr>
            <a:r>
              <a:rPr lang="en-US" dirty="0" smtClean="0"/>
              <a:t>40-79</a:t>
            </a:r>
            <a:r>
              <a:rPr lang="en-US" dirty="0"/>
              <a:t>% in the regular classroom (RR</a:t>
            </a:r>
            <a:r>
              <a:rPr lang="en-US" dirty="0" smtClean="0"/>
              <a:t>)</a:t>
            </a:r>
          </a:p>
          <a:p>
            <a:pPr marL="1314450" lvl="2" indent="-514350">
              <a:buFont typeface="+mj-lt"/>
              <a:buAutoNum type="alphaLcParenR"/>
            </a:pPr>
            <a:r>
              <a:rPr lang="en-US" dirty="0" smtClean="0"/>
              <a:t>&lt;40% in the </a:t>
            </a:r>
            <a:r>
              <a:rPr lang="en-US" dirty="0"/>
              <a:t>regular classroom </a:t>
            </a:r>
            <a:r>
              <a:rPr lang="en-US" dirty="0" smtClean="0"/>
              <a:t>(SC)</a:t>
            </a:r>
          </a:p>
          <a:p>
            <a:pPr marL="1314450" lvl="2" indent="-514350">
              <a:buFont typeface="+mj-lt"/>
              <a:buAutoNum type="alphaLcParenR"/>
            </a:pPr>
            <a:r>
              <a:rPr lang="en-US" dirty="0" smtClean="0"/>
              <a:t>Day School</a:t>
            </a:r>
          </a:p>
        </p:txBody>
      </p:sp>
    </p:spTree>
    <p:extLst>
      <p:ext uri="{BB962C8B-B14F-4D97-AF65-F5344CB8AC3E}">
        <p14:creationId xmlns:p14="http://schemas.microsoft.com/office/powerpoint/2010/main" val="4211110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609600"/>
            <a:ext cx="9144000" cy="1219200"/>
          </a:xfrm>
        </p:spPr>
        <p:txBody>
          <a:bodyPr/>
          <a:lstStyle/>
          <a:p>
            <a:r>
              <a:rPr lang="en-US" altLang="en-US" dirty="0" smtClean="0"/>
              <a:t>Arkansas’ Significant Disproportionality: </a:t>
            </a:r>
            <a:r>
              <a:rPr lang="en-US" altLang="en-US" dirty="0" smtClean="0"/>
              <a:t>LRE (2)</a:t>
            </a:r>
            <a:endParaRPr lang="en-US" altLang="en-US" dirty="0" smtClean="0"/>
          </a:p>
        </p:txBody>
      </p:sp>
      <p:sp>
        <p:nvSpPr>
          <p:cNvPr id="3075" name="Content Placeholder 2"/>
          <p:cNvSpPr>
            <a:spLocks noGrp="1"/>
          </p:cNvSpPr>
          <p:nvPr>
            <p:ph idx="1"/>
          </p:nvPr>
        </p:nvSpPr>
        <p:spPr>
          <a:xfrm>
            <a:off x="914400" y="2286000"/>
            <a:ext cx="7315200" cy="3581400"/>
          </a:xfrm>
        </p:spPr>
        <p:txBody>
          <a:bodyPr/>
          <a:lstStyle/>
          <a:p>
            <a:r>
              <a:rPr lang="en-US" sz="2800" dirty="0" smtClean="0"/>
              <a:t>Risk ratio of the racial/ethnic group will be considered invalid and be excluded if the</a:t>
            </a:r>
          </a:p>
          <a:p>
            <a:pPr lvl="1"/>
            <a:r>
              <a:rPr lang="en-US" dirty="0" smtClean="0"/>
              <a:t>District enrollment of a racial/ethnic group is less than 5% </a:t>
            </a:r>
          </a:p>
          <a:p>
            <a:pPr lvl="1"/>
            <a:r>
              <a:rPr lang="en-US" dirty="0"/>
              <a:t>N</a:t>
            </a:r>
            <a:r>
              <a:rPr lang="en-US" dirty="0" smtClean="0"/>
              <a:t>umber of students in the district’s special education child count is equal to or less than 40. </a:t>
            </a:r>
          </a:p>
        </p:txBody>
      </p:sp>
    </p:spTree>
    <p:extLst>
      <p:ext uri="{BB962C8B-B14F-4D97-AF65-F5344CB8AC3E}">
        <p14:creationId xmlns:p14="http://schemas.microsoft.com/office/powerpoint/2010/main" val="3370298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Arkansas’ Significant Disproportionality </a:t>
            </a:r>
          </a:p>
        </p:txBody>
      </p:sp>
      <p:sp>
        <p:nvSpPr>
          <p:cNvPr id="3075" name="Content Placeholder 2"/>
          <p:cNvSpPr>
            <a:spLocks noGrp="1"/>
          </p:cNvSpPr>
          <p:nvPr>
            <p:ph idx="1"/>
          </p:nvPr>
        </p:nvSpPr>
        <p:spPr>
          <a:xfrm>
            <a:off x="457200" y="1874837"/>
            <a:ext cx="8229600" cy="4525963"/>
          </a:xfrm>
        </p:spPr>
        <p:txBody>
          <a:bodyPr/>
          <a:lstStyle/>
          <a:p>
            <a:r>
              <a:rPr lang="en-US" altLang="en-US" sz="2800" dirty="0" smtClean="0"/>
              <a:t>Discipline</a:t>
            </a:r>
          </a:p>
          <a:p>
            <a:pPr lvl="1"/>
            <a:r>
              <a:rPr lang="en-US" altLang="en-US" sz="2400" dirty="0" smtClean="0"/>
              <a:t>Compared to LEA</a:t>
            </a:r>
          </a:p>
          <a:p>
            <a:pPr lvl="1"/>
            <a:r>
              <a:rPr lang="en-US" altLang="en-US" sz="2400" dirty="0" smtClean="0"/>
              <a:t>Percentage point difference greater than 4 for three consecutive years</a:t>
            </a:r>
          </a:p>
          <a:p>
            <a:pPr lvl="1"/>
            <a:r>
              <a:rPr lang="en-US" altLang="en-US" sz="2400" dirty="0" smtClean="0"/>
              <a:t>Secondary Criteria: T</a:t>
            </a:r>
            <a:r>
              <a:rPr lang="en-US" sz="2400" dirty="0" smtClean="0"/>
              <a:t>he </a:t>
            </a:r>
            <a:r>
              <a:rPr lang="en-US" sz="2400" dirty="0"/>
              <a:t>composition difference will be excluded </a:t>
            </a:r>
            <a:endParaRPr lang="en-US" sz="2400" dirty="0" smtClean="0"/>
          </a:p>
          <a:p>
            <a:pPr lvl="2"/>
            <a:r>
              <a:rPr lang="en-US" sz="2000" dirty="0" smtClean="0"/>
              <a:t>If </a:t>
            </a:r>
            <a:r>
              <a:rPr lang="en-US" sz="2000" dirty="0"/>
              <a:t>the Child Count is below 40 </a:t>
            </a:r>
            <a:r>
              <a:rPr lang="en-US" sz="2000" dirty="0" smtClean="0"/>
              <a:t>or</a:t>
            </a:r>
          </a:p>
          <a:p>
            <a:pPr lvl="2"/>
            <a:r>
              <a:rPr lang="en-US" sz="2000" dirty="0" smtClean="0"/>
              <a:t>If </a:t>
            </a:r>
            <a:r>
              <a:rPr lang="en-US" sz="2000" dirty="0"/>
              <a:t>the Child Count of the race is group below 10 </a:t>
            </a:r>
            <a:endParaRPr lang="en-US" sz="2000" dirty="0" smtClean="0"/>
          </a:p>
          <a:p>
            <a:pPr lvl="1"/>
            <a:r>
              <a:rPr lang="en-US" altLang="en-US" sz="2400" dirty="0" smtClean="0"/>
              <a:t>Possible change</a:t>
            </a:r>
          </a:p>
          <a:p>
            <a:pPr lvl="2"/>
            <a:r>
              <a:rPr lang="en-US" altLang="en-US" sz="2000" dirty="0" smtClean="0"/>
              <a:t>Exclude if there are fewer than 2 students with &gt;10 days OSS/Expulsion</a:t>
            </a:r>
          </a:p>
        </p:txBody>
      </p:sp>
    </p:spTree>
    <p:extLst>
      <p:ext uri="{BB962C8B-B14F-4D97-AF65-F5344CB8AC3E}">
        <p14:creationId xmlns:p14="http://schemas.microsoft.com/office/powerpoint/2010/main" val="672024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CEIS Requirements</a:t>
            </a:r>
            <a:endParaRPr lang="en-US" dirty="0"/>
          </a:p>
        </p:txBody>
      </p:sp>
      <p:sp>
        <p:nvSpPr>
          <p:cNvPr id="3" name="Content Placeholder 2"/>
          <p:cNvSpPr>
            <a:spLocks noGrp="1"/>
          </p:cNvSpPr>
          <p:nvPr>
            <p:ph idx="1"/>
          </p:nvPr>
        </p:nvSpPr>
        <p:spPr>
          <a:xfrm>
            <a:off x="838200" y="1981200"/>
            <a:ext cx="8153400" cy="4038600"/>
          </a:xfrm>
        </p:spPr>
        <p:txBody>
          <a:bodyPr/>
          <a:lstStyle/>
          <a:p>
            <a:r>
              <a:rPr lang="en-US" dirty="0" smtClean="0"/>
              <a:t>CEIS: 3 LEAs identified in 2014/15</a:t>
            </a:r>
          </a:p>
          <a:p>
            <a:pPr lvl="1"/>
            <a:r>
              <a:rPr lang="en-US" dirty="0" smtClean="0"/>
              <a:t>Discipline (1</a:t>
            </a:r>
            <a:r>
              <a:rPr lang="en-US" baseline="30000" dirty="0" smtClean="0"/>
              <a:t>st</a:t>
            </a:r>
            <a:r>
              <a:rPr lang="en-US" dirty="0" smtClean="0"/>
              <a:t> year)</a:t>
            </a:r>
          </a:p>
          <a:p>
            <a:pPr lvl="1"/>
            <a:r>
              <a:rPr lang="en-US" dirty="0" smtClean="0"/>
              <a:t>W-OHI (3</a:t>
            </a:r>
            <a:r>
              <a:rPr lang="en-US" baseline="30000" dirty="0" smtClean="0"/>
              <a:t>rd</a:t>
            </a:r>
            <a:r>
              <a:rPr lang="en-US" dirty="0" smtClean="0"/>
              <a:t> year)</a:t>
            </a:r>
          </a:p>
          <a:p>
            <a:pPr lvl="1"/>
            <a:r>
              <a:rPr lang="en-US" dirty="0" smtClean="0"/>
              <a:t>B-ID (multi-years)</a:t>
            </a:r>
          </a:p>
          <a:p>
            <a:r>
              <a:rPr lang="en-US" dirty="0" smtClean="0"/>
              <a:t>Completed a Self-Assessment as a review of policies, procedures, and practices</a:t>
            </a:r>
          </a:p>
          <a:p>
            <a:r>
              <a:rPr lang="en-US" dirty="0" smtClean="0"/>
              <a:t>Required to submit a CEIS Plan</a:t>
            </a:r>
          </a:p>
          <a:p>
            <a:pPr marL="0" indent="0">
              <a:buNone/>
            </a:pPr>
            <a:endParaRPr lang="en-US" dirty="0" smtClean="0"/>
          </a:p>
          <a:p>
            <a:pPr marL="457200" lvl="1" indent="0">
              <a:buNone/>
            </a:pPr>
            <a:endParaRPr lang="en-US" dirty="0"/>
          </a:p>
          <a:p>
            <a:endParaRPr lang="en-US" dirty="0" smtClean="0"/>
          </a:p>
          <a:p>
            <a:endParaRPr lang="en-US" dirty="0" smtClean="0"/>
          </a:p>
        </p:txBody>
      </p:sp>
    </p:spTree>
    <p:extLst>
      <p:ext uri="{BB962C8B-B14F-4D97-AF65-F5344CB8AC3E}">
        <p14:creationId xmlns:p14="http://schemas.microsoft.com/office/powerpoint/2010/main" val="372367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Gaps Rubric</a:t>
            </a:r>
            <a:endParaRPr lang="en-US" dirty="0"/>
          </a:p>
        </p:txBody>
      </p:sp>
      <p:sp>
        <p:nvSpPr>
          <p:cNvPr id="3" name="Content Placeholder 2"/>
          <p:cNvSpPr>
            <a:spLocks noGrp="1"/>
          </p:cNvSpPr>
          <p:nvPr>
            <p:ph idx="1"/>
          </p:nvPr>
        </p:nvSpPr>
        <p:spPr>
          <a:xfrm>
            <a:off x="914400" y="1951037"/>
            <a:ext cx="7315200" cy="4373563"/>
          </a:xfrm>
        </p:spPr>
        <p:txBody>
          <a:bodyPr/>
          <a:lstStyle/>
          <a:p>
            <a:r>
              <a:rPr lang="en-US" dirty="0" smtClean="0"/>
              <a:t>All 3 LEAs attended </a:t>
            </a:r>
            <a:r>
              <a:rPr lang="en-US" dirty="0"/>
              <a:t>training in November on the Success </a:t>
            </a:r>
            <a:r>
              <a:rPr lang="en-US" dirty="0" smtClean="0"/>
              <a:t>Gaps Rubric</a:t>
            </a:r>
          </a:p>
          <a:p>
            <a:pPr lvl="1"/>
            <a:r>
              <a:rPr lang="en-US" dirty="0" smtClean="0"/>
              <a:t>Team sizes ranged from 2 to 8 members</a:t>
            </a:r>
          </a:p>
          <a:p>
            <a:r>
              <a:rPr lang="en-US" dirty="0" smtClean="0"/>
              <a:t>Required to completed the Rubric and submitted to their state area supervisor for review</a:t>
            </a:r>
          </a:p>
          <a:p>
            <a:endParaRPr lang="en-US" dirty="0"/>
          </a:p>
          <a:p>
            <a:pPr marL="457200" lvl="1" indent="0">
              <a:buNone/>
            </a:pPr>
            <a:endParaRPr lang="en-US" dirty="0" smtClean="0"/>
          </a:p>
        </p:txBody>
      </p:sp>
    </p:spTree>
    <p:extLst>
      <p:ext uri="{BB962C8B-B14F-4D97-AF65-F5344CB8AC3E}">
        <p14:creationId xmlns:p14="http://schemas.microsoft.com/office/powerpoint/2010/main" val="287123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315200" cy="868362"/>
          </a:xfrm>
        </p:spPr>
        <p:txBody>
          <a:bodyPr/>
          <a:lstStyle/>
          <a:p>
            <a:r>
              <a:rPr lang="en-US" dirty="0" smtClean="0"/>
              <a:t>Success Gaps Rubric Feedback</a:t>
            </a:r>
            <a:endParaRPr lang="en-US" dirty="0"/>
          </a:p>
        </p:txBody>
      </p:sp>
      <p:sp>
        <p:nvSpPr>
          <p:cNvPr id="3" name="Content Placeholder 2"/>
          <p:cNvSpPr>
            <a:spLocks noGrp="1"/>
          </p:cNvSpPr>
          <p:nvPr>
            <p:ph idx="1"/>
          </p:nvPr>
        </p:nvSpPr>
        <p:spPr>
          <a:xfrm>
            <a:off x="914400" y="1951037"/>
            <a:ext cx="7315200" cy="4373563"/>
          </a:xfrm>
        </p:spPr>
        <p:txBody>
          <a:bodyPr/>
          <a:lstStyle/>
          <a:p>
            <a:r>
              <a:rPr lang="en-US" dirty="0" smtClean="0"/>
              <a:t>Special education staff had to work with other district staff to </a:t>
            </a:r>
            <a:r>
              <a:rPr lang="en-US" dirty="0"/>
              <a:t>complete the </a:t>
            </a:r>
            <a:r>
              <a:rPr lang="en-US" dirty="0" smtClean="0"/>
              <a:t>Rubric</a:t>
            </a:r>
          </a:p>
          <a:p>
            <a:pPr lvl="1"/>
            <a:r>
              <a:rPr lang="en-US" dirty="0" smtClean="0"/>
              <a:t>Gave everyone a better understanding </a:t>
            </a:r>
          </a:p>
          <a:p>
            <a:r>
              <a:rPr lang="en-US" dirty="0" smtClean="0"/>
              <a:t>Forced the districts to address things they have been avoiding.</a:t>
            </a:r>
          </a:p>
          <a:p>
            <a:pPr lvl="1"/>
            <a:r>
              <a:rPr lang="en-US" dirty="0" smtClean="0"/>
              <a:t>Looked at discipline in the manner they examined assessment</a:t>
            </a:r>
          </a:p>
          <a:p>
            <a:pPr marL="457200" lvl="1"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3158192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lstStyle/>
          <a:p>
            <a:r>
              <a:rPr lang="en-US" dirty="0" smtClean="0"/>
              <a:t>Blytheville School District</a:t>
            </a:r>
            <a:endParaRPr lang="en-US" dirty="0"/>
          </a:p>
        </p:txBody>
      </p:sp>
      <p:sp>
        <p:nvSpPr>
          <p:cNvPr id="4" name="Vertical Text Placeholder 2"/>
          <p:cNvSpPr>
            <a:spLocks noGrp="1"/>
          </p:cNvSpPr>
          <p:nvPr>
            <p:ph idx="1"/>
          </p:nvPr>
        </p:nvSpPr>
        <p:spPr>
          <a:xfrm>
            <a:off x="457200" y="1951037"/>
            <a:ext cx="8229600" cy="4449763"/>
          </a:xfrm>
        </p:spPr>
        <p:txBody>
          <a:bodyPr vert="horz"/>
          <a:lstStyle/>
          <a:p>
            <a:r>
              <a:rPr lang="en-US" dirty="0" smtClean="0"/>
              <a:t>Intensive ISS program was piloted in Blytheville Middle School</a:t>
            </a:r>
          </a:p>
          <a:p>
            <a:r>
              <a:rPr lang="en-US" dirty="0" smtClean="0"/>
              <a:t>Although piloted there, many of the attributes and strategies have been implemented in the Blytheville Public School District as a whole </a:t>
            </a:r>
          </a:p>
          <a:p>
            <a:r>
              <a:rPr lang="en-US" dirty="0" smtClean="0"/>
              <a:t>Evidence to this fact are the following data slides</a:t>
            </a:r>
            <a:endParaRPr lang="en-US" dirty="0"/>
          </a:p>
        </p:txBody>
      </p:sp>
    </p:spTree>
    <p:extLst>
      <p:ext uri="{BB962C8B-B14F-4D97-AF65-F5344CB8AC3E}">
        <p14:creationId xmlns:p14="http://schemas.microsoft.com/office/powerpoint/2010/main" val="2212300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Data for </a:t>
            </a:r>
            <a:br>
              <a:rPr lang="en-US" dirty="0"/>
            </a:br>
            <a:r>
              <a:rPr lang="en-US" dirty="0"/>
              <a:t>Blytheville Middle </a:t>
            </a:r>
            <a:r>
              <a:rPr lang="en-US" dirty="0" smtClean="0"/>
              <a:t>School</a:t>
            </a:r>
            <a:endParaRPr lang="en-US" dirty="0"/>
          </a:p>
        </p:txBody>
      </p:sp>
      <p:sp>
        <p:nvSpPr>
          <p:cNvPr id="11" name="Text Placeholder 5"/>
          <p:cNvSpPr txBox="1">
            <a:spLocks/>
          </p:cNvSpPr>
          <p:nvPr/>
        </p:nvSpPr>
        <p:spPr>
          <a:xfrm>
            <a:off x="1295400" y="2326433"/>
            <a:ext cx="1981200" cy="639762"/>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2013-2014</a:t>
            </a:r>
            <a:endParaRPr lang="en-US" dirty="0"/>
          </a:p>
        </p:txBody>
      </p:sp>
      <p:sp>
        <p:nvSpPr>
          <p:cNvPr id="12" name="Content Placeholder 6"/>
          <p:cNvSpPr txBox="1">
            <a:spLocks/>
          </p:cNvSpPr>
          <p:nvPr/>
        </p:nvSpPr>
        <p:spPr>
          <a:xfrm>
            <a:off x="914399" y="3276600"/>
            <a:ext cx="3471017" cy="1738613"/>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2,045.50 Student Days of Out-of-School Suspension</a:t>
            </a:r>
            <a:endParaRPr lang="en-US" dirty="0"/>
          </a:p>
        </p:txBody>
      </p:sp>
      <p:sp>
        <p:nvSpPr>
          <p:cNvPr id="7" name="Text Placeholder 5"/>
          <p:cNvSpPr txBox="1">
            <a:spLocks/>
          </p:cNvSpPr>
          <p:nvPr/>
        </p:nvSpPr>
        <p:spPr>
          <a:xfrm>
            <a:off x="5638800" y="2332038"/>
            <a:ext cx="2057400" cy="639762"/>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2014-2015</a:t>
            </a:r>
            <a:endParaRPr lang="en-US" dirty="0"/>
          </a:p>
        </p:txBody>
      </p:sp>
      <p:sp>
        <p:nvSpPr>
          <p:cNvPr id="14" name="Content Placeholder 8"/>
          <p:cNvSpPr txBox="1">
            <a:spLocks/>
          </p:cNvSpPr>
          <p:nvPr/>
        </p:nvSpPr>
        <p:spPr>
          <a:xfrm>
            <a:off x="4651480" y="3276600"/>
            <a:ext cx="3566160" cy="1738612"/>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dirty="0" smtClean="0"/>
              <a:t>1,249 Student Days of Out-of-School Suspension</a:t>
            </a:r>
          </a:p>
          <a:p>
            <a:endParaRPr lang="en-US" dirty="0"/>
          </a:p>
        </p:txBody>
      </p:sp>
      <p:sp>
        <p:nvSpPr>
          <p:cNvPr id="15" name="TextBox 14"/>
          <p:cNvSpPr txBox="1"/>
          <p:nvPr/>
        </p:nvSpPr>
        <p:spPr>
          <a:xfrm>
            <a:off x="2240280" y="5358884"/>
            <a:ext cx="42902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accent1"/>
                </a:solidFill>
              </a:rPr>
              <a:t>This is a 38.94% reduction</a:t>
            </a:r>
            <a:endParaRPr lang="en-US" dirty="0">
              <a:solidFill>
                <a:schemeClr val="accent1"/>
              </a:solidFill>
            </a:endParaRPr>
          </a:p>
        </p:txBody>
      </p:sp>
    </p:spTree>
    <p:extLst>
      <p:ext uri="{BB962C8B-B14F-4D97-AF65-F5344CB8AC3E}">
        <p14:creationId xmlns:p14="http://schemas.microsoft.com/office/powerpoint/2010/main" val="1295131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a:xfrm>
            <a:off x="914400" y="1951037"/>
            <a:ext cx="7315200" cy="4373563"/>
          </a:xfrm>
        </p:spPr>
        <p:txBody>
          <a:bodyPr/>
          <a:lstStyle/>
          <a:p>
            <a:r>
              <a:rPr lang="en-US" dirty="0" smtClean="0"/>
              <a:t>Use of Success Gaps Rubric as a means to identify practices that may contribute to disproportionality</a:t>
            </a:r>
          </a:p>
          <a:p>
            <a:pPr marL="0" indent="0">
              <a:buNone/>
            </a:pPr>
            <a:endParaRPr lang="en-US" dirty="0" smtClean="0"/>
          </a:p>
          <a:p>
            <a:r>
              <a:rPr lang="en-US" dirty="0" smtClean="0"/>
              <a:t>Have all LEAs offering CEIS (required and voluntary) complete the Success Gaps Rubric</a:t>
            </a:r>
            <a:endParaRPr lang="en-US" dirty="0"/>
          </a:p>
          <a:p>
            <a:pPr marL="457200" lvl="1" indent="0">
              <a:buNone/>
            </a:pPr>
            <a:endParaRPr lang="en-US" dirty="0" smtClean="0"/>
          </a:p>
        </p:txBody>
      </p:sp>
    </p:spTree>
    <p:extLst>
      <p:ext uri="{BB962C8B-B14F-4D97-AF65-F5344CB8AC3E}">
        <p14:creationId xmlns:p14="http://schemas.microsoft.com/office/powerpoint/2010/main" val="1834998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r>
              <a:rPr lang="en-US" dirty="0" smtClean="0"/>
              <a:t>? (2)</a:t>
            </a:r>
            <a:endParaRPr lang="en-US" dirty="0"/>
          </a:p>
        </p:txBody>
      </p:sp>
      <p:sp>
        <p:nvSpPr>
          <p:cNvPr id="3" name="Content Placeholder 2"/>
          <p:cNvSpPr>
            <a:spLocks noGrp="1"/>
          </p:cNvSpPr>
          <p:nvPr>
            <p:ph idx="1"/>
          </p:nvPr>
        </p:nvSpPr>
        <p:spPr>
          <a:xfrm>
            <a:off x="914400" y="2027237"/>
            <a:ext cx="7620000" cy="4297363"/>
          </a:xfrm>
        </p:spPr>
        <p:txBody>
          <a:bodyPr/>
          <a:lstStyle/>
          <a:p>
            <a:r>
              <a:rPr lang="en-US" dirty="0" smtClean="0"/>
              <a:t>Modify the rubric to get more information.</a:t>
            </a:r>
          </a:p>
          <a:p>
            <a:pPr lvl="1"/>
            <a:r>
              <a:rPr lang="en-US" dirty="0" smtClean="0"/>
              <a:t>Similar to what South Carolina did for their SSIP</a:t>
            </a:r>
          </a:p>
          <a:p>
            <a:pPr lvl="1"/>
            <a:r>
              <a:rPr lang="en-US" dirty="0" smtClean="0"/>
              <a:t>Responses for each probing questions</a:t>
            </a:r>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3719655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143000"/>
          </a:xfrm>
        </p:spPr>
        <p:txBody>
          <a:bodyPr>
            <a:noAutofit/>
          </a:bodyPr>
          <a:lstStyle/>
          <a:p>
            <a:r>
              <a:rPr lang="en-US" sz="4000" dirty="0"/>
              <a:t>Why Equity, Inclusion </a:t>
            </a:r>
            <a:r>
              <a:rPr lang="en-US" sz="4000" dirty="0" smtClean="0"/>
              <a:t>and</a:t>
            </a:r>
            <a:br>
              <a:rPr lang="en-US" sz="4000" dirty="0" smtClean="0"/>
            </a:br>
            <a:r>
              <a:rPr lang="en-US" sz="4000" dirty="0" smtClean="0"/>
              <a:t>Opportunity</a:t>
            </a:r>
            <a:r>
              <a:rPr lang="en-US" sz="4000" dirty="0"/>
              <a:t>: </a:t>
            </a:r>
            <a:r>
              <a:rPr lang="en-US" sz="4000" dirty="0" smtClean="0"/>
              <a:t>Addressing Success</a:t>
            </a:r>
            <a:br>
              <a:rPr lang="en-US" sz="4000" dirty="0" smtClean="0"/>
            </a:br>
            <a:r>
              <a:rPr lang="en-US" sz="4000" dirty="0" smtClean="0"/>
              <a:t>Gaps?</a:t>
            </a:r>
            <a:endParaRPr lang="en-US" sz="4000" dirty="0"/>
          </a:p>
        </p:txBody>
      </p:sp>
      <p:sp>
        <p:nvSpPr>
          <p:cNvPr id="3" name="Content Placeholder 2"/>
          <p:cNvSpPr>
            <a:spLocks noGrp="1"/>
          </p:cNvSpPr>
          <p:nvPr>
            <p:ph idx="1"/>
          </p:nvPr>
        </p:nvSpPr>
        <p:spPr>
          <a:xfrm>
            <a:off x="457200" y="1951037"/>
            <a:ext cx="8229600" cy="4449763"/>
          </a:xfrm>
        </p:spPr>
        <p:txBody>
          <a:bodyPr/>
          <a:lstStyle/>
          <a:p>
            <a:r>
              <a:rPr lang="en-US" dirty="0" smtClean="0"/>
              <a:t>Significant Disproportionality (SD) or disproportionate representation (DR) is more than a special education issue.</a:t>
            </a:r>
          </a:p>
          <a:p>
            <a:pPr lvl="1"/>
            <a:r>
              <a:rPr lang="en-US" dirty="0" smtClean="0"/>
              <a:t>Resolving SD/DR or improving SD/DR requires whole school/district approaches, not limited to special education</a:t>
            </a:r>
          </a:p>
          <a:p>
            <a:r>
              <a:rPr lang="en-US" dirty="0" smtClean="0"/>
              <a:t>SD for discipline or identification is often the first of disparate outcomes for youth with disabilities throughout their lives.</a:t>
            </a:r>
          </a:p>
          <a:p>
            <a:endParaRPr lang="en-US" dirty="0" smtClean="0"/>
          </a:p>
          <a:p>
            <a:endParaRPr lang="en-US" dirty="0"/>
          </a:p>
        </p:txBody>
      </p:sp>
    </p:spTree>
    <p:extLst>
      <p:ext uri="{BB962C8B-B14F-4D97-AF65-F5344CB8AC3E}">
        <p14:creationId xmlns:p14="http://schemas.microsoft.com/office/powerpoint/2010/main" val="1947609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43000"/>
          </a:xfrm>
        </p:spPr>
        <p:txBody>
          <a:bodyPr/>
          <a:lstStyle/>
          <a:p>
            <a:r>
              <a:rPr lang="en-US" dirty="0" smtClean="0"/>
              <a:t>Data Based Decision </a:t>
            </a:r>
            <a:br>
              <a:rPr lang="en-US" dirty="0" smtClean="0"/>
            </a:br>
            <a:r>
              <a:rPr lang="en-US" dirty="0" smtClean="0"/>
              <a:t>Making Rubric</a:t>
            </a:r>
            <a:endParaRPr lang="en-US" dirty="0"/>
          </a:p>
        </p:txBody>
      </p:sp>
      <p:pic>
        <p:nvPicPr>
          <p:cNvPr id="1026" name="Picture 2" descr="A page of an alternate rubric. Shows one page of a version of the Success Gaps rubric created by South Car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685799"/>
            <a:ext cx="6468854" cy="563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300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kentucky example</a:t>
            </a:r>
            <a:endParaRPr lang="en-US" dirty="0"/>
          </a:p>
        </p:txBody>
      </p:sp>
    </p:spTree>
    <p:extLst>
      <p:ext uri="{BB962C8B-B14F-4D97-AF65-F5344CB8AC3E}">
        <p14:creationId xmlns:p14="http://schemas.microsoft.com/office/powerpoint/2010/main" val="1969130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4000" dirty="0" smtClean="0"/>
              <a:t>IDC TA to the Kentucky</a:t>
            </a:r>
            <a:br>
              <a:rPr lang="en-US" sz="4000" dirty="0" smtClean="0"/>
            </a:br>
            <a:r>
              <a:rPr lang="en-US" sz="4000" dirty="0" smtClean="0"/>
              <a:t>Department of Education </a:t>
            </a:r>
            <a:br>
              <a:rPr lang="en-US" sz="4000" dirty="0" smtClean="0"/>
            </a:br>
            <a:r>
              <a:rPr lang="en-US" sz="4000" dirty="0" smtClean="0"/>
              <a:t>Part B Program</a:t>
            </a:r>
            <a:endParaRPr lang="en-US" sz="4000" dirty="0"/>
          </a:p>
        </p:txBody>
      </p:sp>
      <p:sp>
        <p:nvSpPr>
          <p:cNvPr id="3" name="Content Placeholder 2"/>
          <p:cNvSpPr>
            <a:spLocks noGrp="1"/>
          </p:cNvSpPr>
          <p:nvPr>
            <p:ph idx="1"/>
          </p:nvPr>
        </p:nvSpPr>
        <p:spPr>
          <a:xfrm>
            <a:off x="457200" y="2057400"/>
            <a:ext cx="8229600" cy="4367379"/>
          </a:xfrm>
        </p:spPr>
        <p:txBody>
          <a:bodyPr/>
          <a:lstStyle/>
          <a:p>
            <a:r>
              <a:rPr lang="en-US" sz="2800" dirty="0">
                <a:latin typeface="Arial" panose="020B0604020202020204" pitchFamily="34" charset="0"/>
                <a:ea typeface="Verdana" panose="020B0604030504040204" pitchFamily="34" charset="0"/>
                <a:cs typeface="Arial" panose="020B0604020202020204" pitchFamily="34" charset="0"/>
              </a:rPr>
              <a:t>Identification of a need for assistance and State Liaison contact with the State Director</a:t>
            </a:r>
          </a:p>
          <a:p>
            <a:r>
              <a:rPr lang="en-US" sz="2800" dirty="0">
                <a:latin typeface="Arial" panose="020B0604020202020204" pitchFamily="34" charset="0"/>
                <a:ea typeface="Verdana" panose="020B0604030504040204" pitchFamily="34" charset="0"/>
                <a:cs typeface="Arial" panose="020B0604020202020204" pitchFamily="34" charset="0"/>
              </a:rPr>
              <a:t>Establishing time for a conference call and the discussion of needs</a:t>
            </a:r>
          </a:p>
          <a:p>
            <a:r>
              <a:rPr lang="en-US" sz="2800" dirty="0">
                <a:latin typeface="Arial" panose="020B0604020202020204" pitchFamily="34" charset="0"/>
                <a:ea typeface="Verdana" panose="020B0604030504040204" pitchFamily="34" charset="0"/>
                <a:cs typeface="Arial" panose="020B0604020202020204" pitchFamily="34" charset="0"/>
              </a:rPr>
              <a:t>Follow-up planning and assignments</a:t>
            </a:r>
          </a:p>
          <a:p>
            <a:r>
              <a:rPr lang="en-US" sz="2800" dirty="0">
                <a:latin typeface="Arial" panose="020B0604020202020204" pitchFamily="34" charset="0"/>
                <a:ea typeface="Verdana" panose="020B0604030504040204" pitchFamily="34" charset="0"/>
                <a:cs typeface="Arial" panose="020B0604020202020204" pitchFamily="34" charset="0"/>
              </a:rPr>
              <a:t>Creating the products</a:t>
            </a:r>
          </a:p>
          <a:p>
            <a:r>
              <a:rPr lang="en-US" sz="2800" dirty="0">
                <a:latin typeface="Arial" panose="020B0604020202020204" pitchFamily="34" charset="0"/>
                <a:ea typeface="Verdana" panose="020B0604030504040204" pitchFamily="34" charset="0"/>
                <a:cs typeface="Arial" panose="020B0604020202020204" pitchFamily="34" charset="0"/>
              </a:rPr>
              <a:t>Using the products (Outcomes</a:t>
            </a:r>
            <a:r>
              <a:rPr lang="en-US" sz="2800" dirty="0" smtClean="0">
                <a:latin typeface="Arial" panose="020B0604020202020204" pitchFamily="34" charset="0"/>
                <a:ea typeface="Verdana" panose="020B0604030504040204" pitchFamily="34" charset="0"/>
                <a:cs typeface="Arial" panose="020B0604020202020204" pitchFamily="34" charset="0"/>
              </a:rPr>
              <a:t>)</a:t>
            </a:r>
            <a:endParaRPr lang="en-US" sz="2800" dirty="0"/>
          </a:p>
        </p:txBody>
      </p:sp>
      <p:pic>
        <p:nvPicPr>
          <p:cNvPr id="4" name="Picture 2" descr="Image of a handshake." title="Handsh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648200"/>
            <a:ext cx="2540000" cy="177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401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dirty="0" smtClean="0">
                <a:cs typeface="Arial" panose="020B0604020202020204" pitchFamily="34" charset="0"/>
              </a:rPr>
              <a:t>Call to Discuss </a:t>
            </a:r>
            <a:r>
              <a:rPr lang="en-US" dirty="0">
                <a:cs typeface="Arial" panose="020B0604020202020204" pitchFamily="34" charset="0"/>
              </a:rPr>
              <a:t>N</a:t>
            </a:r>
            <a:r>
              <a:rPr lang="en-US" dirty="0" smtClean="0">
                <a:cs typeface="Arial" panose="020B0604020202020204" pitchFamily="34" charset="0"/>
              </a:rPr>
              <a:t>eeds</a:t>
            </a:r>
            <a:endParaRPr lang="en-US" dirty="0">
              <a:cs typeface="Arial" panose="020B0604020202020204" pitchFamily="34" charset="0"/>
            </a:endParaRPr>
          </a:p>
        </p:txBody>
      </p:sp>
      <p:sp>
        <p:nvSpPr>
          <p:cNvPr id="3" name="Content Placeholder 2"/>
          <p:cNvSpPr>
            <a:spLocks noGrp="1"/>
          </p:cNvSpPr>
          <p:nvPr>
            <p:ph idx="1"/>
          </p:nvPr>
        </p:nvSpPr>
        <p:spPr>
          <a:xfrm>
            <a:off x="545592" y="1981200"/>
            <a:ext cx="8229600" cy="4267200"/>
          </a:xfrm>
        </p:spPr>
        <p:txBody>
          <a:bodyPr>
            <a:normAutofit/>
          </a:bodyPr>
          <a:lstStyle/>
          <a:p>
            <a:r>
              <a:rPr lang="en-US" sz="2800" dirty="0" smtClean="0">
                <a:latin typeface="Arial" panose="020B0604020202020204" pitchFamily="34" charset="0"/>
                <a:cs typeface="Arial" panose="020B0604020202020204" pitchFamily="34" charset="0"/>
              </a:rPr>
              <a:t>Established goals for the work</a:t>
            </a:r>
          </a:p>
          <a:p>
            <a:pPr marL="0" indent="0">
              <a:buNone/>
            </a:pPr>
            <a:endParaRPr lang="en-US" sz="900"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To have a product/resources that can be used as needed</a:t>
            </a:r>
          </a:p>
          <a:p>
            <a:pPr lvl="1"/>
            <a:r>
              <a:rPr lang="en-US" dirty="0" smtClean="0">
                <a:latin typeface="Arial" panose="020B0604020202020204" pitchFamily="34" charset="0"/>
                <a:cs typeface="Arial" panose="020B0604020202020204" pitchFamily="34" charset="0"/>
              </a:rPr>
              <a:t>To reduce fiscal burden on LEAs</a:t>
            </a:r>
          </a:p>
          <a:p>
            <a:pPr lvl="1"/>
            <a:r>
              <a:rPr lang="en-US" dirty="0" smtClean="0">
                <a:latin typeface="Arial" panose="020B0604020202020204" pitchFamily="34" charset="0"/>
                <a:cs typeface="Arial" panose="020B0604020202020204" pitchFamily="34" charset="0"/>
              </a:rPr>
              <a:t>To establish protocol for collecting data on LEAs volunteering to use 15% of their Part B funds for CEIS</a:t>
            </a:r>
          </a:p>
          <a:p>
            <a:pPr lvl="1"/>
            <a:endParaRPr lang="en-US" sz="9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Identified individuals to do the work</a:t>
            </a:r>
          </a:p>
          <a:p>
            <a:pPr lvl="1"/>
            <a:endParaRPr lang="en-US" dirty="0" smtClean="0"/>
          </a:p>
          <a:p>
            <a:endParaRPr lang="en-US" dirty="0"/>
          </a:p>
        </p:txBody>
      </p:sp>
      <p:pic>
        <p:nvPicPr>
          <p:cNvPr id="2050" name="Picture 2" descr="Image of an old style rotary telephone." title="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57200"/>
            <a:ext cx="1764792" cy="195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15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normAutofit/>
          </a:bodyPr>
          <a:lstStyle/>
          <a:p>
            <a:r>
              <a:rPr lang="en-US" dirty="0" smtClean="0">
                <a:latin typeface="+mn-lt"/>
                <a:cs typeface="Arial" panose="020B0604020202020204" pitchFamily="34" charset="0"/>
              </a:rPr>
              <a:t>Finding Information</a:t>
            </a:r>
            <a:endParaRPr lang="en-US" dirty="0">
              <a:latin typeface="+mn-lt"/>
              <a:cs typeface="Arial" panose="020B0604020202020204" pitchFamily="34" charset="0"/>
            </a:endParaRPr>
          </a:p>
        </p:txBody>
      </p:sp>
      <p:sp>
        <p:nvSpPr>
          <p:cNvPr id="3" name="Content Placeholder 2"/>
          <p:cNvSpPr>
            <a:spLocks noGrp="1"/>
          </p:cNvSpPr>
          <p:nvPr>
            <p:ph idx="1"/>
          </p:nvPr>
        </p:nvSpPr>
        <p:spPr>
          <a:xfrm>
            <a:off x="457200" y="1981200"/>
            <a:ext cx="8229600" cy="2743200"/>
          </a:xfrm>
        </p:spPr>
        <p:txBody>
          <a:bodyPr/>
          <a:lstStyle/>
          <a:p>
            <a:r>
              <a:rPr lang="en-US" dirty="0" smtClean="0"/>
              <a:t>Contact with IDC MOE/CEIS workgroup leads</a:t>
            </a:r>
          </a:p>
          <a:p>
            <a:pPr marL="0" indent="0">
              <a:buNone/>
            </a:pPr>
            <a:endParaRPr lang="en-US" dirty="0" smtClean="0"/>
          </a:p>
          <a:p>
            <a:pPr lvl="6"/>
            <a:r>
              <a:rPr lang="en-US" sz="3200" dirty="0" smtClean="0"/>
              <a:t>Recommendation to enroll in    </a:t>
            </a:r>
          </a:p>
          <a:p>
            <a:pPr marL="0" indent="0">
              <a:buNone/>
            </a:pPr>
            <a:r>
              <a:rPr lang="en-US" dirty="0"/>
              <a:t> </a:t>
            </a:r>
            <a:r>
              <a:rPr lang="en-US" dirty="0" smtClean="0"/>
              <a:t>                                the IDC Learning </a:t>
            </a:r>
            <a:r>
              <a:rPr lang="en-US" dirty="0"/>
              <a:t>C</a:t>
            </a:r>
            <a:r>
              <a:rPr lang="en-US" dirty="0" smtClean="0"/>
              <a:t>ommunity</a:t>
            </a:r>
            <a:endParaRPr lang="en-US" dirty="0"/>
          </a:p>
        </p:txBody>
      </p:sp>
      <p:pic>
        <p:nvPicPr>
          <p:cNvPr id="1026" name="Picture 2" descr="File folder and magnifying glass." title="Reviewing Fol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474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900" dirty="0" smtClean="0"/>
              <a:t>Follow-up Planning and Assignments</a:t>
            </a:r>
            <a:endParaRPr lang="en-US" sz="4900" dirty="0"/>
          </a:p>
        </p:txBody>
      </p:sp>
      <p:sp>
        <p:nvSpPr>
          <p:cNvPr id="3" name="Content Placeholder 2"/>
          <p:cNvSpPr>
            <a:spLocks noGrp="1"/>
          </p:cNvSpPr>
          <p:nvPr>
            <p:ph idx="1"/>
          </p:nvPr>
        </p:nvSpPr>
        <p:spPr>
          <a:xfrm>
            <a:off x="457200" y="1905000"/>
            <a:ext cx="8229600" cy="4343400"/>
          </a:xfrm>
        </p:spPr>
        <p:txBody>
          <a:bodyPr/>
          <a:lstStyle/>
          <a:p>
            <a:r>
              <a:rPr lang="en-US" dirty="0" smtClean="0"/>
              <a:t>Meeting with KDE </a:t>
            </a:r>
            <a:r>
              <a:rPr lang="en-US" dirty="0"/>
              <a:t>s</a:t>
            </a:r>
            <a:r>
              <a:rPr lang="en-US" dirty="0" smtClean="0"/>
              <a:t>taff to determine agenda assignments</a:t>
            </a:r>
          </a:p>
          <a:p>
            <a:pPr lvl="1"/>
            <a:r>
              <a:rPr lang="en-US" dirty="0" smtClean="0">
                <a:cs typeface="Arial" panose="020B0604020202020204" pitchFamily="34" charset="0"/>
              </a:rPr>
              <a:t>History/Background of CEIS</a:t>
            </a:r>
          </a:p>
          <a:p>
            <a:pPr lvl="1"/>
            <a:r>
              <a:rPr lang="en-US" dirty="0" smtClean="0">
                <a:cs typeface="Arial" panose="020B0604020202020204" pitchFamily="34" charset="0"/>
              </a:rPr>
              <a:t>Calculating Significant Disproportionality</a:t>
            </a:r>
          </a:p>
          <a:p>
            <a:pPr lvl="1"/>
            <a:r>
              <a:rPr lang="en-US" dirty="0" smtClean="0">
                <a:cs typeface="Arial" panose="020B0604020202020204" pitchFamily="34" charset="0"/>
              </a:rPr>
              <a:t>Tracking CEIS Services to Students </a:t>
            </a:r>
          </a:p>
          <a:p>
            <a:pPr lvl="1"/>
            <a:r>
              <a:rPr lang="en-US" dirty="0" smtClean="0">
                <a:cs typeface="Arial" panose="020B0604020202020204" pitchFamily="34" charset="0"/>
              </a:rPr>
              <a:t>Impact of CEIS on MOE Reduction</a:t>
            </a:r>
          </a:p>
          <a:p>
            <a:r>
              <a:rPr lang="en-US" dirty="0" smtClean="0"/>
              <a:t>Work to develop </a:t>
            </a:r>
            <a:r>
              <a:rPr lang="en-US" dirty="0"/>
              <a:t>s</a:t>
            </a:r>
            <a:r>
              <a:rPr lang="en-US" dirty="0" smtClean="0"/>
              <a:t>egment  </a:t>
            </a:r>
            <a:r>
              <a:rPr lang="en-US" dirty="0"/>
              <a:t>p</a:t>
            </a:r>
            <a:r>
              <a:rPr lang="en-US" dirty="0" smtClean="0"/>
              <a:t>resentations</a:t>
            </a:r>
          </a:p>
          <a:p>
            <a:r>
              <a:rPr lang="en-US" dirty="0" smtClean="0"/>
              <a:t>Review content</a:t>
            </a:r>
            <a:endParaRPr lang="en-US" dirty="0"/>
          </a:p>
        </p:txBody>
      </p:sp>
    </p:spTree>
    <p:extLst>
      <p:ext uri="{BB962C8B-B14F-4D97-AF65-F5344CB8AC3E}">
        <p14:creationId xmlns:p14="http://schemas.microsoft.com/office/powerpoint/2010/main" val="39186629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5524"/>
            <a:ext cx="8077200" cy="4335276"/>
          </a:xfrm>
        </p:spPr>
        <p:txBody>
          <a:bodyPr>
            <a:normAutofit/>
          </a:bodyPr>
          <a:lstStyle/>
          <a:p>
            <a:r>
              <a:rPr lang="en-US" dirty="0" smtClean="0"/>
              <a:t>Film each </a:t>
            </a:r>
            <a:r>
              <a:rPr lang="en-US" dirty="0"/>
              <a:t>s</a:t>
            </a:r>
            <a:r>
              <a:rPr lang="en-US" dirty="0" smtClean="0"/>
              <a:t>ession </a:t>
            </a:r>
            <a:r>
              <a:rPr lang="en-US" dirty="0"/>
              <a:t>p</a:t>
            </a:r>
            <a:r>
              <a:rPr lang="en-US" dirty="0" smtClean="0"/>
              <a:t>resentation</a:t>
            </a:r>
          </a:p>
          <a:p>
            <a:endParaRPr lang="en-US" sz="1000" dirty="0" smtClean="0"/>
          </a:p>
          <a:p>
            <a:r>
              <a:rPr lang="en-US" dirty="0" smtClean="0"/>
              <a:t>Schedule webinar with CEIS identified LEAS</a:t>
            </a:r>
          </a:p>
          <a:p>
            <a:endParaRPr lang="en-US" sz="1000" dirty="0" smtClean="0"/>
          </a:p>
          <a:p>
            <a:r>
              <a:rPr lang="en-US" dirty="0" smtClean="0"/>
              <a:t>Host presentation w/ live </a:t>
            </a:r>
            <a:r>
              <a:rPr lang="en-US" dirty="0"/>
              <a:t>n</a:t>
            </a:r>
            <a:r>
              <a:rPr lang="en-US" dirty="0" smtClean="0"/>
              <a:t>arration and Q and A</a:t>
            </a:r>
          </a:p>
          <a:p>
            <a:endParaRPr lang="en-US" sz="1000" dirty="0" smtClean="0"/>
          </a:p>
          <a:p>
            <a:r>
              <a:rPr lang="en-US" dirty="0" smtClean="0"/>
              <a:t>Make presentations of each </a:t>
            </a:r>
            <a:r>
              <a:rPr lang="en-US" dirty="0"/>
              <a:t>s</a:t>
            </a:r>
            <a:r>
              <a:rPr lang="en-US" dirty="0" smtClean="0"/>
              <a:t>ection </a:t>
            </a:r>
            <a:r>
              <a:rPr lang="en-US" dirty="0"/>
              <a:t>a</a:t>
            </a:r>
            <a:r>
              <a:rPr lang="en-US" dirty="0" smtClean="0"/>
              <a:t>vailable for viewing on-line</a:t>
            </a:r>
            <a:endParaRPr lang="en-US" dirty="0"/>
          </a:p>
        </p:txBody>
      </p:sp>
      <p:sp>
        <p:nvSpPr>
          <p:cNvPr id="4" name="Title 1"/>
          <p:cNvSpPr>
            <a:spLocks noGrp="1"/>
          </p:cNvSpPr>
          <p:nvPr>
            <p:ph type="title"/>
          </p:nvPr>
        </p:nvSpPr>
        <p:spPr>
          <a:xfrm>
            <a:off x="1981200" y="304800"/>
            <a:ext cx="5105400" cy="1143000"/>
          </a:xfrm>
        </p:spPr>
        <p:txBody>
          <a:bodyPr>
            <a:normAutofit/>
          </a:bodyPr>
          <a:lstStyle/>
          <a:p>
            <a:pPr algn="l"/>
            <a:r>
              <a:rPr lang="en-US" dirty="0" smtClean="0"/>
              <a:t>            Presentation</a:t>
            </a:r>
            <a:endParaRPr lang="en-US" dirty="0"/>
          </a:p>
        </p:txBody>
      </p:sp>
    </p:spTree>
    <p:extLst>
      <p:ext uri="{BB962C8B-B14F-4D97-AF65-F5344CB8AC3E}">
        <p14:creationId xmlns:p14="http://schemas.microsoft.com/office/powerpoint/2010/main" val="158837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457200" y="2209800"/>
            <a:ext cx="8229600" cy="4038600"/>
          </a:xfrm>
        </p:spPr>
        <p:txBody>
          <a:bodyPr>
            <a:normAutofit/>
          </a:bodyPr>
          <a:lstStyle/>
          <a:p>
            <a:r>
              <a:rPr lang="en-US" dirty="0" smtClean="0"/>
              <a:t>Video segments of requirements, data collection processes, etc.</a:t>
            </a:r>
          </a:p>
          <a:p>
            <a:pPr marL="0" indent="0">
              <a:buNone/>
            </a:pPr>
            <a:endParaRPr lang="en-US" sz="1000" dirty="0" smtClean="0"/>
          </a:p>
          <a:p>
            <a:r>
              <a:rPr lang="en-US" dirty="0" smtClean="0"/>
              <a:t>Webinar for LEAs required to use 15% of</a:t>
            </a:r>
            <a:br>
              <a:rPr lang="en-US" dirty="0" smtClean="0"/>
            </a:br>
            <a:r>
              <a:rPr lang="en-US" dirty="0" smtClean="0"/>
              <a:t>Part B funds for CEIS and any LEA  volunteering to use 15% of funds for CEIS (who want to participate)</a:t>
            </a:r>
          </a:p>
        </p:txBody>
      </p:sp>
    </p:spTree>
    <p:extLst>
      <p:ext uri="{BB962C8B-B14F-4D97-AF65-F5344CB8AC3E}">
        <p14:creationId xmlns:p14="http://schemas.microsoft.com/office/powerpoint/2010/main" val="3011000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dirty="0" smtClean="0"/>
              <a:t>Intended Outcomes</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dirty="0"/>
              <a:t>Q and A document </a:t>
            </a:r>
            <a:endParaRPr lang="en-US" dirty="0" smtClean="0"/>
          </a:p>
          <a:p>
            <a:endParaRPr lang="en-US" sz="1000" dirty="0"/>
          </a:p>
          <a:p>
            <a:r>
              <a:rPr lang="en-US" dirty="0" smtClean="0"/>
              <a:t>Establish practices for tracking LEAs voluntarily using 15% of Part B funding for CEIS</a:t>
            </a:r>
            <a:endParaRPr lang="en-US" dirty="0"/>
          </a:p>
          <a:p>
            <a:endParaRPr lang="en-US" dirty="0"/>
          </a:p>
        </p:txBody>
      </p:sp>
      <p:pic>
        <p:nvPicPr>
          <p:cNvPr id="1030" name="Picture 6" descr="Check on checkboxes. " title="Check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635" y="40386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87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2027237"/>
            <a:ext cx="8229600" cy="4297363"/>
          </a:xfrm>
        </p:spPr>
        <p:txBody>
          <a:bodyPr/>
          <a:lstStyle/>
          <a:p>
            <a:pPr marL="514350" indent="-514350">
              <a:buFont typeface="+mj-lt"/>
              <a:buAutoNum type="arabicPeriod"/>
            </a:pPr>
            <a:r>
              <a:rPr lang="en-US" sz="3000" dirty="0" smtClean="0"/>
              <a:t>Challenges </a:t>
            </a:r>
            <a:r>
              <a:rPr lang="en-US" sz="3000" dirty="0"/>
              <a:t>associated with identifying LEAs with significant </a:t>
            </a:r>
            <a:r>
              <a:rPr lang="en-US" sz="3000" dirty="0" smtClean="0"/>
              <a:t>disproportionality</a:t>
            </a:r>
          </a:p>
          <a:p>
            <a:pPr marL="514350" indent="-514350">
              <a:buFont typeface="+mj-lt"/>
              <a:buAutoNum type="arabicPeriod"/>
            </a:pPr>
            <a:r>
              <a:rPr lang="en-US" sz="3000" dirty="0" smtClean="0"/>
              <a:t>Challenges </a:t>
            </a:r>
            <a:r>
              <a:rPr lang="en-US" sz="3000" dirty="0"/>
              <a:t>associate with helping LEAs once they have been identified with significant disproportionality implement including the requirement to implement </a:t>
            </a:r>
            <a:r>
              <a:rPr lang="en-US" sz="3000" dirty="0" smtClean="0"/>
              <a:t>CEIS</a:t>
            </a:r>
          </a:p>
          <a:p>
            <a:pPr marL="514350" indent="-514350">
              <a:buFont typeface="+mj-lt"/>
              <a:buAutoNum type="arabicPeriod"/>
            </a:pPr>
            <a:r>
              <a:rPr lang="en-US" sz="3000" dirty="0"/>
              <a:t>S</a:t>
            </a:r>
            <a:r>
              <a:rPr lang="en-US" sz="3000" dirty="0" smtClean="0"/>
              <a:t>uccessful </a:t>
            </a:r>
            <a:r>
              <a:rPr lang="en-US" sz="3000" dirty="0"/>
              <a:t>practices they have used to help LEAs identified with significant disproportionality.</a:t>
            </a:r>
          </a:p>
        </p:txBody>
      </p:sp>
    </p:spTree>
    <p:extLst>
      <p:ext uri="{BB962C8B-B14F-4D97-AF65-F5344CB8AC3E}">
        <p14:creationId xmlns:p14="http://schemas.microsoft.com/office/powerpoint/2010/main" val="2161316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success gap?</a:t>
            </a:r>
            <a:endParaRPr lang="en-US" dirty="0"/>
          </a:p>
        </p:txBody>
      </p:sp>
      <p:sp>
        <p:nvSpPr>
          <p:cNvPr id="3" name="Content Placeholder 2"/>
          <p:cNvSpPr>
            <a:spLocks noGrp="1"/>
          </p:cNvSpPr>
          <p:nvPr>
            <p:ph idx="1"/>
          </p:nvPr>
        </p:nvSpPr>
        <p:spPr>
          <a:xfrm>
            <a:off x="457200" y="1951037"/>
            <a:ext cx="8229600" cy="4525963"/>
          </a:xfrm>
        </p:spPr>
        <p:txBody>
          <a:bodyPr>
            <a:normAutofit lnSpcReduction="10000"/>
          </a:bodyPr>
          <a:lstStyle/>
          <a:p>
            <a:r>
              <a:rPr lang="en-US" sz="2600" dirty="0"/>
              <a:t>Differences or “gaps” in a variety of educational factors and outcomes that affect the likelihood of educational success for some groups of students compared to their peers</a:t>
            </a:r>
            <a:endParaRPr lang="en-US" sz="2600" dirty="0" smtClean="0"/>
          </a:p>
          <a:p>
            <a:pPr lvl="1"/>
            <a:r>
              <a:rPr lang="en-US" dirty="0" smtClean="0"/>
              <a:t>Achievement</a:t>
            </a:r>
          </a:p>
          <a:p>
            <a:pPr lvl="1"/>
            <a:r>
              <a:rPr lang="en-US" dirty="0" smtClean="0"/>
              <a:t>Identification and/or placement for special education</a:t>
            </a:r>
          </a:p>
          <a:p>
            <a:pPr lvl="1"/>
            <a:r>
              <a:rPr lang="en-US" dirty="0" smtClean="0"/>
              <a:t>Suspension rates</a:t>
            </a:r>
          </a:p>
          <a:p>
            <a:pPr lvl="1"/>
            <a:r>
              <a:rPr lang="en-US" dirty="0" smtClean="0"/>
              <a:t>College and career </a:t>
            </a:r>
            <a:r>
              <a:rPr lang="en-US" dirty="0"/>
              <a:t>p</a:t>
            </a:r>
            <a:r>
              <a:rPr lang="en-US" dirty="0" smtClean="0"/>
              <a:t>reparation</a:t>
            </a:r>
          </a:p>
          <a:p>
            <a:pPr lvl="1"/>
            <a:r>
              <a:rPr lang="en-US" dirty="0" smtClean="0"/>
              <a:t>Graduation rates</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9579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1"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1" nodeType="afterEffect">
                                  <p:stCondLst>
                                    <p:cond delay="10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1"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IDC Web Resources</a:t>
            </a:r>
            <a:endParaRPr lang="en-US" dirty="0"/>
          </a:p>
        </p:txBody>
      </p:sp>
      <p:sp>
        <p:nvSpPr>
          <p:cNvPr id="2" name="Content Placeholder 5"/>
          <p:cNvSpPr txBox="1">
            <a:spLocks/>
          </p:cNvSpPr>
          <p:nvPr/>
        </p:nvSpPr>
        <p:spPr>
          <a:xfrm>
            <a:off x="555812" y="2150751"/>
            <a:ext cx="8229600" cy="385738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Visit the IDC website at:</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hlinkClick r:id="rId2" tooltip="IDEA data center"/>
              </a:rPr>
              <a:t>http://ideadata.org/</a:t>
            </a:r>
            <a:endParaRPr lang="en-US" dirty="0" smtClean="0">
              <a:latin typeface="Arial" panose="020B0604020202020204" pitchFamily="34" charset="0"/>
              <a:cs typeface="Arial" panose="020B0604020202020204" pitchFamily="34" charset="0"/>
            </a:endParaRPr>
          </a:p>
          <a:p>
            <a:pPr>
              <a:spcBef>
                <a:spcPts val="1200"/>
              </a:spcBef>
            </a:pPr>
            <a:r>
              <a:rPr lang="en-US" dirty="0" smtClean="0">
                <a:latin typeface="Arial" panose="020B0604020202020204" pitchFamily="34" charset="0"/>
                <a:cs typeface="Arial" panose="020B0604020202020204" pitchFamily="34" charset="0"/>
              </a:rPr>
              <a:t>Follow us on Twitter:</a:t>
            </a:r>
            <a:br>
              <a:rPr lang="en-US" dirty="0" smtClean="0">
                <a:latin typeface="Arial" panose="020B0604020202020204" pitchFamily="34" charset="0"/>
                <a:cs typeface="Arial" panose="020B0604020202020204" pitchFamily="34" charset="0"/>
              </a:rPr>
            </a:br>
            <a:r>
              <a:rPr lang="en-US" u="sng" dirty="0" smtClean="0">
                <a:latin typeface="Arial" panose="020B0604020202020204" pitchFamily="34" charset="0"/>
                <a:cs typeface="Arial" panose="020B0604020202020204" pitchFamily="34" charset="0"/>
                <a:hlinkClick r:id="rId3" tooltip="https://twitter.com/ideadatacenter"/>
              </a:rPr>
              <a:t>https://twitter.com/ideadatacenter</a:t>
            </a:r>
            <a:endParaRPr lang="en-US" dirty="0" smtClean="0">
              <a:latin typeface="Arial" panose="020B0604020202020204" pitchFamily="34" charset="0"/>
              <a:cs typeface="Arial" panose="020B0604020202020204" pitchFamily="34" charset="0"/>
            </a:endParaRPr>
          </a:p>
          <a:p>
            <a:pPr marL="0" indent="0">
              <a:buFont typeface="Arial"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5009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Information</a:t>
            </a:r>
            <a:endParaRPr lang="en-US" dirty="0"/>
          </a:p>
        </p:txBody>
      </p:sp>
      <p:sp>
        <p:nvSpPr>
          <p:cNvPr id="3" name="Content Placeholder 5"/>
          <p:cNvSpPr txBox="1">
            <a:spLocks/>
          </p:cNvSpPr>
          <p:nvPr/>
        </p:nvSpPr>
        <p:spPr>
          <a:xfrm>
            <a:off x="457200" y="1981200"/>
            <a:ext cx="8229600" cy="44196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400" dirty="0" smtClean="0">
                <a:latin typeface="Arial" panose="020B0604020202020204" pitchFamily="34" charset="0"/>
                <a:cs typeface="Arial" panose="020B0604020202020204" pitchFamily="34" charset="0"/>
              </a:rPr>
              <a:t>The contents of this presentation were developed under a grant from the U.S. Department of Education, #H373Y130002. However, the contents do not necessarily represent the policy of the Department of Education, and you should not assume endorsement by the Federal Government. </a:t>
            </a:r>
          </a:p>
          <a:p>
            <a:pPr marL="0" indent="0">
              <a:buFont typeface="Arial" charset="0"/>
              <a:buNone/>
            </a:pPr>
            <a:endParaRPr lang="en-US" sz="2400" dirty="0" smtClean="0">
              <a:latin typeface="Arial" panose="020B0604020202020204" pitchFamily="34" charset="0"/>
              <a:cs typeface="Arial" panose="020B0604020202020204" pitchFamily="34" charset="0"/>
            </a:endParaRPr>
          </a:p>
          <a:p>
            <a:pPr marL="0" indent="0">
              <a:buFont typeface="Arial" charset="0"/>
              <a:buNone/>
            </a:pPr>
            <a:r>
              <a:rPr lang="en-US" sz="2400" dirty="0" smtClean="0">
                <a:latin typeface="Arial" panose="020B0604020202020204" pitchFamily="34" charset="0"/>
                <a:cs typeface="Arial" panose="020B0604020202020204" pitchFamily="34" charset="0"/>
              </a:rPr>
              <a:t>Project Officers: Richelle Davis and Meredith Miceli </a:t>
            </a:r>
          </a:p>
          <a:p>
            <a:pPr marL="0" indent="0">
              <a:buFont typeface="Arial" charset="0"/>
              <a:buNone/>
            </a:pPr>
            <a:endParaRPr lang="en-US" sz="2400" dirty="0"/>
          </a:p>
        </p:txBody>
      </p:sp>
      <p:grpSp>
        <p:nvGrpSpPr>
          <p:cNvPr id="4" name="Group 3" descr="Logos for the U.S. Office of Special Education Programs, U.S. Department of Education, and the TA&amp;D network."/>
          <p:cNvGrpSpPr/>
          <p:nvPr/>
        </p:nvGrpSpPr>
        <p:grpSpPr>
          <a:xfrm>
            <a:off x="2209800" y="5334000"/>
            <a:ext cx="4648200" cy="990600"/>
            <a:chOff x="2362200" y="4196084"/>
            <a:chExt cx="4648200" cy="990600"/>
          </a:xfrm>
        </p:grpSpPr>
        <p:pic>
          <p:nvPicPr>
            <p:cNvPr id="5" name="Picture 4" descr="Logo of the U.S. Office of Special Education Progr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6" name="Picture 5"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7" name="Picture 6"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Tree>
    <p:extLst>
      <p:ext uri="{BB962C8B-B14F-4D97-AF65-F5344CB8AC3E}">
        <p14:creationId xmlns:p14="http://schemas.microsoft.com/office/powerpoint/2010/main" val="1909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are the results of</a:t>
            </a:r>
            <a:br>
              <a:rPr lang="en-US" dirty="0" smtClean="0"/>
            </a:br>
            <a:r>
              <a:rPr lang="en-US" dirty="0" smtClean="0"/>
              <a:t>success gaps?</a:t>
            </a:r>
            <a:endParaRPr lang="en-US" dirty="0"/>
          </a:p>
        </p:txBody>
      </p:sp>
      <p:sp>
        <p:nvSpPr>
          <p:cNvPr id="3" name="Content Placeholder 2"/>
          <p:cNvSpPr>
            <a:spLocks noGrp="1"/>
          </p:cNvSpPr>
          <p:nvPr>
            <p:ph idx="1"/>
          </p:nvPr>
        </p:nvSpPr>
        <p:spPr>
          <a:xfrm>
            <a:off x="914400" y="1828800"/>
            <a:ext cx="7620000" cy="4525963"/>
          </a:xfrm>
        </p:spPr>
        <p:txBody>
          <a:bodyPr>
            <a:normAutofit lnSpcReduction="10000"/>
          </a:bodyPr>
          <a:lstStyle/>
          <a:p>
            <a:pPr marL="0" indent="0">
              <a:buNone/>
            </a:pPr>
            <a:endParaRPr lang="en-US" sz="4400" dirty="0" smtClean="0"/>
          </a:p>
          <a:p>
            <a:pPr marL="0" indent="0">
              <a:buNone/>
            </a:pPr>
            <a:endParaRPr lang="en-US" sz="4400" dirty="0"/>
          </a:p>
          <a:p>
            <a:pPr marL="0" indent="0">
              <a:buNone/>
            </a:pPr>
            <a:endParaRPr lang="en-US" sz="4400" dirty="0" smtClean="0"/>
          </a:p>
          <a:p>
            <a:pPr marL="0" indent="0">
              <a:buNone/>
            </a:pPr>
            <a:endParaRPr lang="en-US" sz="4400" dirty="0"/>
          </a:p>
          <a:p>
            <a:pPr marL="0" indent="0">
              <a:buNone/>
            </a:pPr>
            <a:r>
              <a:rPr lang="en-US" sz="4400" dirty="0" smtClean="0"/>
              <a:t>Poor long-term outcomes for entire groups of students</a:t>
            </a:r>
            <a:endParaRPr lang="en-US" sz="4400" dirty="0"/>
          </a:p>
        </p:txBody>
      </p:sp>
      <p:pic>
        <p:nvPicPr>
          <p:cNvPr id="1026" name="Picture 2" descr="The image is a graduate cap with a no symbol superimposed." title="Symbol for not gradu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28800"/>
            <a:ext cx="3662363" cy="302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237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274638"/>
            <a:ext cx="7086600" cy="1143000"/>
          </a:xfrm>
        </p:spPr>
        <p:txBody>
          <a:bodyPr/>
          <a:lstStyle/>
          <a:p>
            <a:r>
              <a:rPr lang="en-US" sz="3600" dirty="0" smtClean="0"/>
              <a:t>Addressing Success Gaps White Paper</a:t>
            </a:r>
            <a:endParaRPr lang="en-US" sz="3600" dirty="0"/>
          </a:p>
        </p:txBody>
      </p:sp>
      <p:pic>
        <p:nvPicPr>
          <p:cNvPr id="5" name="Content Placeholder 4" descr="The cover of the white paper." title="Equity, Inclusion, and Opportunity: Addressing Success Gaps White Pap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815194">
            <a:off x="2600251" y="1785887"/>
            <a:ext cx="3506660" cy="4525963"/>
          </a:xfrm>
        </p:spPr>
      </p:pic>
    </p:spTree>
    <p:extLst>
      <p:ext uri="{BB962C8B-B14F-4D97-AF65-F5344CB8AC3E}">
        <p14:creationId xmlns:p14="http://schemas.microsoft.com/office/powerpoint/2010/main" val="4057554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Audiences</a:t>
            </a:r>
            <a:endParaRPr lang="en-US" dirty="0"/>
          </a:p>
        </p:txBody>
      </p:sp>
      <p:sp>
        <p:nvSpPr>
          <p:cNvPr id="3" name="Content Placeholder 2"/>
          <p:cNvSpPr>
            <a:spLocks noGrp="1"/>
          </p:cNvSpPr>
          <p:nvPr>
            <p:ph idx="1"/>
          </p:nvPr>
        </p:nvSpPr>
        <p:spPr>
          <a:xfrm>
            <a:off x="457200" y="1874837"/>
            <a:ext cx="8229600" cy="4525963"/>
          </a:xfrm>
        </p:spPr>
        <p:txBody>
          <a:bodyPr/>
          <a:lstStyle/>
          <a:p>
            <a:r>
              <a:rPr lang="en-US" dirty="0" smtClean="0"/>
              <a:t>State departments of education</a:t>
            </a:r>
          </a:p>
          <a:p>
            <a:r>
              <a:rPr lang="en-US" dirty="0" smtClean="0"/>
              <a:t>Local school districts</a:t>
            </a:r>
          </a:p>
          <a:p>
            <a:r>
              <a:rPr lang="en-US" dirty="0" smtClean="0"/>
              <a:t>Schools</a:t>
            </a:r>
          </a:p>
          <a:p>
            <a:r>
              <a:rPr lang="en-US" dirty="0" smtClean="0"/>
              <a:t>TA providers, professional developers, &amp; consultants </a:t>
            </a:r>
            <a:r>
              <a:rPr lang="en-US" i="1" dirty="0" smtClean="0"/>
              <a:t>working with </a:t>
            </a:r>
            <a:r>
              <a:rPr lang="en-US" dirty="0" smtClean="0"/>
              <a:t>districts and schools</a:t>
            </a:r>
          </a:p>
          <a:p>
            <a:r>
              <a:rPr lang="en-US" dirty="0" smtClean="0"/>
              <a:t>Other stakeholders concerned about equity issues in schools</a:t>
            </a:r>
          </a:p>
          <a:p>
            <a:r>
              <a:rPr lang="en-US" dirty="0" smtClean="0"/>
              <a:t>General Ed. </a:t>
            </a:r>
            <a:r>
              <a:rPr lang="en-US" i="1" dirty="0" smtClean="0"/>
              <a:t>and</a:t>
            </a:r>
            <a:r>
              <a:rPr lang="en-US" dirty="0" smtClean="0"/>
              <a:t> Special Ed.</a:t>
            </a:r>
          </a:p>
          <a:p>
            <a:endParaRPr lang="en-US" dirty="0"/>
          </a:p>
        </p:txBody>
      </p:sp>
    </p:spTree>
    <p:extLst>
      <p:ext uri="{BB962C8B-B14F-4D97-AF65-F5344CB8AC3E}">
        <p14:creationId xmlns:p14="http://schemas.microsoft.com/office/powerpoint/2010/main" val="248613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5570"/>
            <a:ext cx="8229600" cy="1143000"/>
          </a:xfrm>
        </p:spPr>
        <p:txBody>
          <a:bodyPr/>
          <a:lstStyle/>
          <a:p>
            <a:r>
              <a:rPr lang="en-US" dirty="0" smtClean="0"/>
              <a:t>To address success gaps…</a:t>
            </a:r>
            <a:endParaRPr lang="en-US" dirty="0"/>
          </a:p>
        </p:txBody>
      </p:sp>
      <p:sp>
        <p:nvSpPr>
          <p:cNvPr id="5" name="Trapezoid 4" descr="Light at the top of the slide shining down a yellow spotlight on the image below." title="Image"/>
          <p:cNvSpPr/>
          <p:nvPr/>
        </p:nvSpPr>
        <p:spPr>
          <a:xfrm>
            <a:off x="2933700" y="635558"/>
            <a:ext cx="3276600" cy="3707842"/>
          </a:xfrm>
          <a:prstGeom prst="trapezoid">
            <a:avLst/>
          </a:prstGeom>
          <a:gradFill flip="none" rotWithShape="1">
            <a:gsLst>
              <a:gs pos="0">
                <a:schemeClr val="bg1">
                  <a:alpha val="39000"/>
                </a:schemeClr>
              </a:gs>
              <a:gs pos="50000">
                <a:srgbClr val="FFFF00">
                  <a:alpha val="29000"/>
                </a:srgbClr>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2516149"/>
            <a:ext cx="8229600" cy="4525963"/>
          </a:xfrm>
        </p:spPr>
        <p:txBody>
          <a:bodyPr/>
          <a:lstStyle/>
          <a:p>
            <a:pPr marL="0" indent="0">
              <a:buNone/>
            </a:pPr>
            <a:endParaRPr lang="en-US" dirty="0" smtClean="0"/>
          </a:p>
          <a:p>
            <a:pPr marL="0" indent="0">
              <a:buNone/>
            </a:pPr>
            <a:endParaRPr lang="en-US" sz="4000" dirty="0" smtClean="0"/>
          </a:p>
          <a:p>
            <a:pPr marL="0" indent="0">
              <a:buNone/>
            </a:pPr>
            <a:r>
              <a:rPr lang="en-US" sz="4000" dirty="0" smtClean="0"/>
              <a:t>… look closely at equity, inclusion, and opportunity for children in the affected groups</a:t>
            </a:r>
            <a:endParaRPr lang="en-US" sz="4000" dirty="0"/>
          </a:p>
        </p:txBody>
      </p:sp>
      <p:sp>
        <p:nvSpPr>
          <p:cNvPr id="4" name="Oval 3" descr="Light shining on the text below it." title="Light"/>
          <p:cNvSpPr/>
          <p:nvPr/>
        </p:nvSpPr>
        <p:spPr>
          <a:xfrm>
            <a:off x="3642154" y="228600"/>
            <a:ext cx="1771135" cy="813916"/>
          </a:xfrm>
          <a:prstGeom prst="ellipse">
            <a:avLst/>
          </a:prstGeom>
          <a:solidFill>
            <a:srgbClr val="FFFF00"/>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8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ppt_template_for_idc_-_leadership_conf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ppt_template_for_idc_-_leadership_confer</Template>
  <TotalTime>359</TotalTime>
  <Words>3247</Words>
  <Application>Microsoft Office PowerPoint</Application>
  <PresentationFormat>On-screen Show (4:3)</PresentationFormat>
  <Paragraphs>381</Paragraphs>
  <Slides>51</Slides>
  <Notes>23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ppt_template_for_idc_-_leadership_confer</vt:lpstr>
      <vt:lpstr>Identified Significant Disproportionality – Now What?</vt:lpstr>
      <vt:lpstr>Agenda</vt:lpstr>
      <vt:lpstr>Addressing Success Gaps </vt:lpstr>
      <vt:lpstr>Why Equity, Inclusion and Opportunity: Addressing Success Gaps?</vt:lpstr>
      <vt:lpstr>What is a success gap?</vt:lpstr>
      <vt:lpstr>What are the results of success gaps?</vt:lpstr>
      <vt:lpstr>Addressing Success Gaps White Paper</vt:lpstr>
      <vt:lpstr>Intended Audiences</vt:lpstr>
      <vt:lpstr>To address success gaps…</vt:lpstr>
      <vt:lpstr>Structure of the Document(s)</vt:lpstr>
      <vt:lpstr>Investigate the root causes of your success gaps</vt:lpstr>
      <vt:lpstr>Rubric Organization</vt:lpstr>
      <vt:lpstr>Data-Based Decision Making</vt:lpstr>
      <vt:lpstr>Cultural Responsiveness</vt:lpstr>
      <vt:lpstr>Core Instructional Program</vt:lpstr>
      <vt:lpstr>Assessment</vt:lpstr>
      <vt:lpstr>Evidence-Based Interventions  and Supports</vt:lpstr>
      <vt:lpstr>Addressing Success Gaps Rubric</vt:lpstr>
      <vt:lpstr>To address success gaps… the plan of action</vt:lpstr>
      <vt:lpstr>How to Address Success Gaps</vt:lpstr>
      <vt:lpstr>Success Gaps  and Root Causes</vt:lpstr>
      <vt:lpstr>Not so easy</vt:lpstr>
      <vt:lpstr>Coordinated early intervening services (CEIS)</vt:lpstr>
      <vt:lpstr> CEIS </vt:lpstr>
      <vt:lpstr>CEIS</vt:lpstr>
      <vt:lpstr>CEIS (2)</vt:lpstr>
      <vt:lpstr>Arkansas example</vt:lpstr>
      <vt:lpstr>Arkansas’ Significant Disproportionality: Identification </vt:lpstr>
      <vt:lpstr>Arkansas’ Significant Disproportionality by Disability Category</vt:lpstr>
      <vt:lpstr>Arkansas’ Significant Disproportionality: LRE</vt:lpstr>
      <vt:lpstr>Arkansas’ Significant Disproportionality: LRE (2)</vt:lpstr>
      <vt:lpstr>Arkansas’ Significant Disproportionality </vt:lpstr>
      <vt:lpstr>CEIS Requirements</vt:lpstr>
      <vt:lpstr>Success Gaps Rubric</vt:lpstr>
      <vt:lpstr>Success Gaps Rubric Feedback</vt:lpstr>
      <vt:lpstr>Blytheville School District</vt:lpstr>
      <vt:lpstr>Discipline Data for  Blytheville Middle School</vt:lpstr>
      <vt:lpstr>Now What?</vt:lpstr>
      <vt:lpstr>Now What? (2)</vt:lpstr>
      <vt:lpstr>Data Based Decision  Making Rubric</vt:lpstr>
      <vt:lpstr>kentucky example</vt:lpstr>
      <vt:lpstr>IDC TA to the Kentucky Department of Education  Part B Program</vt:lpstr>
      <vt:lpstr>            Call to Discuss Needs</vt:lpstr>
      <vt:lpstr>Finding Information</vt:lpstr>
      <vt:lpstr>      Follow-up Planning and Assignments</vt:lpstr>
      <vt:lpstr>            Presentation</vt:lpstr>
      <vt:lpstr>Outcomes</vt:lpstr>
      <vt:lpstr>Intended Outcomes</vt:lpstr>
      <vt:lpstr>Discussion</vt:lpstr>
      <vt:lpstr>IDC Web Resources</vt:lpstr>
      <vt:lpstr>Author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Identified Significant Disproportionality – Now What?</dc:title>
  <dc:subject>Significant disproportionality; reviewing IDC's Addressing Success Gaps document; reviewing Coordinated Early Intervening Services (CEIS) requirements; examples from Arkansas, New Jersey, and Kentucky</dc:subject>
  <dc:creator>Tom Munk, Jody A. Fields, Chris Thacker</dc:creator>
  <cp:keywords>significant disproportionality, success gaps, root causes of success gaps, success gaps rubric, data-based decision-making, cultural responsiveness, core instructional program, assessment, evidence-based interventions and supports, CEIS, Arkansas, New Jersey, Kentucky</cp:keywords>
  <cp:lastModifiedBy>Mullet, Benjamin 2</cp:lastModifiedBy>
  <cp:revision>44</cp:revision>
  <cp:lastPrinted>2015-07-02T22:24:13Z</cp:lastPrinted>
  <dcterms:created xsi:type="dcterms:W3CDTF">2015-06-25T16:56:59Z</dcterms:created>
  <dcterms:modified xsi:type="dcterms:W3CDTF">2015-07-13T15:52:33Z</dcterms:modified>
</cp:coreProperties>
</file>