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60" r:id="rId4"/>
    <p:sldId id="261" r:id="rId5"/>
    <p:sldId id="264" r:id="rId6"/>
    <p:sldId id="262" r:id="rId7"/>
    <p:sldId id="280" r:id="rId8"/>
    <p:sldId id="266" r:id="rId9"/>
    <p:sldId id="267" r:id="rId10"/>
    <p:sldId id="269" r:id="rId11"/>
    <p:sldId id="271" r:id="rId12"/>
    <p:sldId id="268" r:id="rId13"/>
    <p:sldId id="281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141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D2445D9-7473-4C6A-84E9-C627991B707F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CD6015-185C-447F-8F57-EBF8A0FDA4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004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57941A2-1319-4FB5-BE31-5D5991D71182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92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9D0D5-BB44-4F31-A781-6A999747647A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B1E9F-6576-42FF-A9ED-7AE6CC302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8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B7325-3C43-4312-8CFD-78ADC062F3EC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8F4DE-F9F9-4CD4-998A-D2E3CAEF3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7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419FE-59FA-4139-9BA8-47CB71C36408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071ED-8EA0-4178-BE4E-A1041036A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5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A0D0A-D046-41D3-B696-D833831CA8C6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B8639-7F8B-4049-B99A-EA9874C3E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4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BE025-2EDB-4137-9D0B-E2769CE7426E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FF7CA-AD74-4B9D-BB8F-6207697F8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77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EA2B9-9465-4B6C-94B0-D018F9A063A3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AE895-901B-41D7-8310-DD7425802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30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2C85B-5385-4C84-82B7-045CB52432CB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A2CFB-096D-4381-A9F3-D8C5869CC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88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AE6BA-0A94-4972-83A4-300DC4E88303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328D1-C607-48E3-AA4F-179E422AB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637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642F7-4C30-4314-88A7-3F39A01B587F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A2B216-7CB1-408C-9262-96E6AB1181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36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EE204-D9C5-4E74-A323-FC249DBF8021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27441-3545-470F-A1C6-89704F1A91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41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9AB4-D7B8-45D3-937A-63D9E5D45885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F45C2-CFBB-4757-8397-54F439CA4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13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17D9E6-C989-42CE-87A6-8F23EE5CA62F}" type="datetimeFigureOut">
              <a:rPr lang="en-US"/>
              <a:pPr>
                <a:defRPr/>
              </a:pPr>
              <a:t>7/2/2015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A569503-5E1B-4E63-BE5B-8CAE6B8DD6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bill.huennekens@aemcorp.com" TargetMode="External"/><Relationship Id="rId2" Type="http://schemas.openxmlformats.org/officeDocument/2006/relationships/hyperlink" Target="mailto:jafields@ualr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rish.lutgen@state.or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qual 6" title="Two green lines running horizontal across the slide"/>
          <p:cNvSpPr/>
          <p:nvPr/>
        </p:nvSpPr>
        <p:spPr>
          <a:xfrm>
            <a:off x="-1676400" y="6324600"/>
            <a:ext cx="12496800" cy="609600"/>
          </a:xfrm>
          <a:prstGeom prst="mathEqua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52" name="Subtitle 2"/>
          <p:cNvSpPr txBox="1">
            <a:spLocks/>
          </p:cNvSpPr>
          <p:nvPr/>
        </p:nvSpPr>
        <p:spPr bwMode="auto">
          <a:xfrm>
            <a:off x="533400" y="4953000"/>
            <a:ext cx="8001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 sz="2400" dirty="0" smtClean="0">
                <a:solidFill>
                  <a:srgbClr val="898989"/>
                </a:solidFill>
              </a:rPr>
              <a:t>Bill Huennekens, CIID and </a:t>
            </a:r>
            <a:r>
              <a:rPr lang="en-US" altLang="en-US" sz="2400" dirty="0" smtClean="0">
                <a:solidFill>
                  <a:srgbClr val="898989"/>
                </a:solidFill>
              </a:rPr>
              <a:t>IDC</a:t>
            </a:r>
          </a:p>
          <a:p>
            <a:pPr algn="ctr">
              <a:buFontTx/>
              <a:buNone/>
            </a:pPr>
            <a:r>
              <a:rPr lang="en-US" altLang="en-US" sz="2400" dirty="0" smtClean="0">
                <a:solidFill>
                  <a:srgbClr val="898989"/>
                </a:solidFill>
              </a:rPr>
              <a:t>Jody </a:t>
            </a:r>
            <a:r>
              <a:rPr lang="en-US" altLang="en-US" sz="2400" dirty="0" smtClean="0">
                <a:solidFill>
                  <a:srgbClr val="898989"/>
                </a:solidFill>
              </a:rPr>
              <a:t>A. Fields, Ph.D., University of Arkansas Little </a:t>
            </a:r>
            <a:r>
              <a:rPr lang="en-US" altLang="en-US" sz="2400" dirty="0" smtClean="0">
                <a:solidFill>
                  <a:srgbClr val="898989"/>
                </a:solidFill>
              </a:rPr>
              <a:t>Rock</a:t>
            </a:r>
          </a:p>
          <a:p>
            <a:pPr algn="ctr">
              <a:buFontTx/>
              <a:buNone/>
            </a:pPr>
            <a:r>
              <a:rPr lang="en-US" altLang="en-US" sz="2400" dirty="0" smtClean="0">
                <a:solidFill>
                  <a:srgbClr val="898989"/>
                </a:solidFill>
              </a:rPr>
              <a:t>Trish </a:t>
            </a:r>
            <a:r>
              <a:rPr lang="en-US" altLang="en-US" sz="2400" dirty="0" err="1" smtClean="0">
                <a:solidFill>
                  <a:srgbClr val="898989"/>
                </a:solidFill>
              </a:rPr>
              <a:t>Lutgen</a:t>
            </a:r>
            <a:r>
              <a:rPr lang="en-US" altLang="en-US" sz="2400" dirty="0" smtClean="0">
                <a:solidFill>
                  <a:srgbClr val="898989"/>
                </a:solidFill>
              </a:rPr>
              <a:t>, Oregon Department of Education </a:t>
            </a:r>
            <a:endParaRPr lang="en-US" altLang="en-US" sz="2400" dirty="0">
              <a:solidFill>
                <a:srgbClr val="898989"/>
              </a:solidFill>
            </a:endParaRPr>
          </a:p>
          <a:p>
            <a:pPr algn="ctr">
              <a:buFont typeface="Arial" panose="020B0604020202020204" pitchFamily="34" charset="0"/>
              <a:buNone/>
            </a:pPr>
            <a:endParaRPr lang="en-US" altLang="en-US" sz="2000" dirty="0">
              <a:solidFill>
                <a:srgbClr val="898989"/>
              </a:solidFill>
            </a:endParaRPr>
          </a:p>
        </p:txBody>
      </p:sp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001000" cy="1470025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The Role of IDEA Data </a:t>
            </a:r>
            <a:r>
              <a:rPr lang="en-US" altLang="en-US" dirty="0"/>
              <a:t>M</a:t>
            </a:r>
            <a:r>
              <a:rPr lang="en-US" altLang="en-US" dirty="0" smtClean="0"/>
              <a:t>anagers in LA/SEA Data Governance Programs</a:t>
            </a:r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1905000" y="304800"/>
            <a:ext cx="6858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800" b="1" dirty="0">
                <a:latin typeface="MV Boli" panose="02000500030200090000" pitchFamily="2" charset="0"/>
                <a:ea typeface="MV Boli" panose="02000500030200090000" pitchFamily="2" charset="0"/>
                <a:cs typeface="MV Boli" panose="02000500030200090000" pitchFamily="2" charset="0"/>
              </a:rPr>
              <a:t>2015 Leadership Conference</a:t>
            </a:r>
          </a:p>
          <a:p>
            <a:pPr algn="ctr"/>
            <a:r>
              <a:rPr lang="en-US" altLang="en-US" sz="2800" b="1" dirty="0">
                <a:latin typeface="MV Boli" panose="02000500030200090000" pitchFamily="2" charset="0"/>
                <a:ea typeface="MV Boli" panose="02000500030200090000" pitchFamily="2" charset="0"/>
                <a:cs typeface="MV Boli" panose="02000500030200090000" pitchFamily="2" charset="0"/>
              </a:rPr>
              <a:t>“All In: Achieving Results Together”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837"/>
            <a:ext cx="4038600" cy="4525963"/>
          </a:xfrm>
        </p:spPr>
        <p:txBody>
          <a:bodyPr/>
          <a:lstStyle/>
          <a:p>
            <a:r>
              <a:rPr lang="en-US" dirty="0" smtClean="0"/>
              <a:t>Data Security</a:t>
            </a:r>
          </a:p>
          <a:p>
            <a:pPr lvl="1"/>
            <a:r>
              <a:rPr lang="en-US" dirty="0"/>
              <a:t>Confidentiality</a:t>
            </a:r>
          </a:p>
          <a:p>
            <a:pPr lvl="1"/>
            <a:r>
              <a:rPr lang="en-US" dirty="0" smtClean="0"/>
              <a:t>Identity theft</a:t>
            </a:r>
          </a:p>
          <a:p>
            <a:pPr marL="1371600" lvl="2" indent="-457200">
              <a:buFont typeface="+mj-lt"/>
              <a:buAutoNum type="arabicPeriod" startAt="7"/>
            </a:pPr>
            <a:r>
              <a:rPr lang="en-US" dirty="0" smtClean="0"/>
              <a:t>Telephone numbers</a:t>
            </a:r>
          </a:p>
          <a:p>
            <a:pPr marL="1371600" lvl="2" indent="-457200">
              <a:buFont typeface="+mj-lt"/>
              <a:buAutoNum type="arabicPeriod" startAt="6"/>
            </a:pPr>
            <a:r>
              <a:rPr lang="en-US" dirty="0" smtClean="0"/>
              <a:t>Email addresses</a:t>
            </a:r>
          </a:p>
          <a:p>
            <a:pPr marL="1371600" lvl="2" indent="-457200">
              <a:buFont typeface="+mj-lt"/>
              <a:buAutoNum type="arabicPeriod" startAt="5"/>
            </a:pPr>
            <a:r>
              <a:rPr lang="en-US" dirty="0" smtClean="0"/>
              <a:t>Physical addresses</a:t>
            </a:r>
          </a:p>
          <a:p>
            <a:pPr marL="1371600" lvl="2" indent="-457200">
              <a:buFont typeface="+mj-lt"/>
              <a:buAutoNum type="arabicPeriod" startAt="4"/>
            </a:pPr>
            <a:r>
              <a:rPr lang="en-US" dirty="0" smtClean="0"/>
              <a:t>Birth location</a:t>
            </a:r>
          </a:p>
          <a:p>
            <a:pPr marL="1371600" lvl="2" indent="-457200">
              <a:buFont typeface="+mj-lt"/>
              <a:buAutoNum type="arabicPeriod" startAt="3"/>
            </a:pPr>
            <a:r>
              <a:rPr lang="en-US" dirty="0" smtClean="0"/>
              <a:t>Full name</a:t>
            </a:r>
          </a:p>
          <a:p>
            <a:pPr marL="1371600" lvl="2" indent="-457200">
              <a:buFont typeface="+mj-lt"/>
              <a:buAutoNum type="arabicPeriod" startAt="2"/>
            </a:pPr>
            <a:r>
              <a:rPr lang="en-US" dirty="0" smtClean="0"/>
              <a:t>Date of birth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Social Security Numbers</a:t>
            </a:r>
          </a:p>
        </p:txBody>
      </p:sp>
      <p:pic>
        <p:nvPicPr>
          <p:cNvPr id="5" name="Content Placeholder 4" descr="Infant behind a large book with alphabet letters pouring out of the pages " title="Infant behind a large book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057400"/>
            <a:ext cx="4038600" cy="3964666"/>
          </a:xfrm>
        </p:spPr>
      </p:pic>
    </p:spTree>
    <p:extLst>
      <p:ext uri="{BB962C8B-B14F-4D97-AF65-F5344CB8AC3E}">
        <p14:creationId xmlns:p14="http://schemas.microsoft.com/office/powerpoint/2010/main" val="252052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Oregon Goals, cont.</a:t>
            </a:r>
          </a:p>
        </p:txBody>
      </p:sp>
      <p:pic>
        <p:nvPicPr>
          <p:cNvPr id="5" name="Content Placeholder 4" title="Infant wearing graduation cap and gown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39948"/>
            <a:ext cx="4038600" cy="2646467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Accurate data</a:t>
            </a:r>
          </a:p>
          <a:p>
            <a:pPr lvl="1"/>
            <a:r>
              <a:rPr lang="en-US" dirty="0"/>
              <a:t>Federal Reporting</a:t>
            </a:r>
          </a:p>
          <a:p>
            <a:pPr lvl="1"/>
            <a:r>
              <a:rPr lang="en-US" dirty="0" smtClean="0"/>
              <a:t>Analysis</a:t>
            </a:r>
          </a:p>
          <a:p>
            <a:pPr lvl="1"/>
            <a:endParaRPr lang="en-US" dirty="0"/>
          </a:p>
          <a:p>
            <a:r>
              <a:rPr lang="en-US" dirty="0" smtClean="0"/>
              <a:t>Adhering </a:t>
            </a:r>
            <a:r>
              <a:rPr lang="en-US" dirty="0"/>
              <a:t>to applicable </a:t>
            </a:r>
            <a:r>
              <a:rPr lang="en-US" dirty="0" smtClean="0"/>
              <a:t>laws</a:t>
            </a:r>
          </a:p>
          <a:p>
            <a:pPr lvl="1"/>
            <a:r>
              <a:rPr lang="en-US" dirty="0" smtClean="0"/>
              <a:t>FERPA</a:t>
            </a:r>
          </a:p>
          <a:p>
            <a:pPr lvl="1"/>
            <a:r>
              <a:rPr lang="en-US" dirty="0" smtClean="0"/>
              <a:t>IDEA</a:t>
            </a:r>
          </a:p>
          <a:p>
            <a:pPr lvl="1"/>
            <a:r>
              <a:rPr lang="en-US" dirty="0" smtClean="0"/>
              <a:t>State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84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oung boy in a wheelchair drawing on a white wall with an orange marker in his left hand. Color streaks cover the wall and floor." title="Young boy in a wheelchair with a marker in ha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447800"/>
            <a:ext cx="3200400" cy="48006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419600" cy="4525963"/>
          </a:xfrm>
        </p:spPr>
        <p:txBody>
          <a:bodyPr/>
          <a:lstStyle/>
          <a:p>
            <a:r>
              <a:rPr lang="en-US" dirty="0" smtClean="0"/>
              <a:t>Data stewardship</a:t>
            </a:r>
          </a:p>
          <a:p>
            <a:pPr lvl="1"/>
            <a:r>
              <a:rPr lang="en-US" dirty="0" smtClean="0"/>
              <a:t>Indirect responsibilities</a:t>
            </a:r>
          </a:p>
          <a:p>
            <a:pPr lvl="2"/>
            <a:r>
              <a:rPr lang="en-US" dirty="0" smtClean="0"/>
              <a:t>Remind </a:t>
            </a:r>
          </a:p>
          <a:p>
            <a:pPr lvl="2"/>
            <a:r>
              <a:rPr lang="en-US" dirty="0" smtClean="0"/>
              <a:t>Train</a:t>
            </a:r>
          </a:p>
          <a:p>
            <a:pPr lvl="2"/>
            <a:r>
              <a:rPr lang="en-US" dirty="0" smtClean="0"/>
              <a:t>Participate</a:t>
            </a:r>
          </a:p>
          <a:p>
            <a:pPr lvl="1"/>
            <a:r>
              <a:rPr lang="en-US" dirty="0" smtClean="0"/>
              <a:t>Direct responsibilities</a:t>
            </a:r>
          </a:p>
          <a:p>
            <a:pPr lvl="2"/>
            <a:r>
              <a:rPr lang="en-US" dirty="0" smtClean="0"/>
              <a:t>Data owner</a:t>
            </a:r>
          </a:p>
          <a:p>
            <a:pPr lvl="2"/>
            <a:r>
              <a:rPr lang="en-US" dirty="0" smtClean="0"/>
              <a:t>Data co-owner</a:t>
            </a:r>
          </a:p>
          <a:p>
            <a:pPr lvl="2"/>
            <a:r>
              <a:rPr lang="en-US" dirty="0" smtClean="0"/>
              <a:t>DGC participant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Oregon Data Manager 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37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20975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Arkansas’ Data Governance and Data Stewardship</a:t>
            </a:r>
            <a:br>
              <a:rPr lang="en-US" b="1" dirty="0">
                <a:solidFill>
                  <a:schemeClr val="accent2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151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 the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0"/>
            <a:ext cx="7620000" cy="5181600"/>
          </a:xfrm>
        </p:spPr>
        <p:txBody>
          <a:bodyPr/>
          <a:lstStyle/>
          <a:p>
            <a:r>
              <a:rPr lang="en-US" dirty="0" smtClean="0"/>
              <a:t>Creation of a Data Governance Leadership Team at the ADE in response to the Data Quality Campaign’s 10 State Actions. </a:t>
            </a:r>
          </a:p>
          <a:p>
            <a:pPr lvl="1"/>
            <a:r>
              <a:rPr lang="en-US" dirty="0" smtClean="0"/>
              <a:t>Action 3: develop Governance Structures</a:t>
            </a:r>
          </a:p>
          <a:p>
            <a:r>
              <a:rPr lang="en-US" dirty="0" smtClean="0"/>
              <a:t>During the 2008-09 school year the Leadership team reviewed various data related items and what the data stewards were to focus on first.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57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162800" cy="639762"/>
          </a:xfrm>
        </p:spPr>
        <p:txBody>
          <a:bodyPr/>
          <a:lstStyle/>
          <a:p>
            <a:r>
              <a:rPr lang="en-US" dirty="0" smtClean="0"/>
              <a:t>Arkansas’ Data Stewards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34732"/>
            <a:ext cx="7620000" cy="5334000"/>
          </a:xfrm>
        </p:spPr>
        <p:txBody>
          <a:bodyPr/>
          <a:lstStyle/>
          <a:p>
            <a:r>
              <a:rPr lang="en-US" dirty="0" smtClean="0"/>
              <a:t>First data steward meetings held during the 2009-10  school year.</a:t>
            </a:r>
          </a:p>
          <a:p>
            <a:pPr lvl="1"/>
            <a:r>
              <a:rPr lang="en-US" dirty="0" smtClean="0"/>
              <a:t>Fall 2010: Data Governance and Data Steward training provided by the Gates Foundation</a:t>
            </a:r>
          </a:p>
          <a:p>
            <a:r>
              <a:rPr lang="en-US" dirty="0" smtClean="0"/>
              <a:t>Selection of data stewards began with those tied to data in the CSPR.</a:t>
            </a:r>
          </a:p>
          <a:p>
            <a:r>
              <a:rPr lang="en-US" dirty="0" smtClean="0"/>
              <a:t>Others identified by assistant commissioners and unit leaders.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79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Stewards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524000"/>
            <a:ext cx="6934200" cy="4648200"/>
          </a:xfrm>
        </p:spPr>
        <p:txBody>
          <a:bodyPr/>
          <a:lstStyle/>
          <a:p>
            <a:r>
              <a:rPr lang="en-US" sz="2800" dirty="0" smtClean="0"/>
              <a:t>Most work is around regular job responsibilities</a:t>
            </a:r>
          </a:p>
          <a:p>
            <a:r>
              <a:rPr lang="en-US" sz="2800" dirty="0" smtClean="0"/>
              <a:t>Joint work </a:t>
            </a:r>
          </a:p>
          <a:p>
            <a:pPr lvl="1"/>
            <a:r>
              <a:rPr lang="en-US" sz="2400" dirty="0" smtClean="0"/>
              <a:t>Review of data/reports not submitted via the student management system (SMS) or the statewide information system (SIS)</a:t>
            </a:r>
          </a:p>
          <a:p>
            <a:pPr lvl="1"/>
            <a:r>
              <a:rPr lang="en-US" sz="2400" dirty="0" smtClean="0"/>
              <a:t>Review and approval of data requests from outside the ADE</a:t>
            </a:r>
          </a:p>
          <a:p>
            <a:pPr lvl="1"/>
            <a:r>
              <a:rPr lang="en-US" sz="2400" dirty="0" smtClean="0"/>
              <a:t>Teaching each other about our various program offices and the associated data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1692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262944"/>
            <a:ext cx="8229600" cy="1143000"/>
          </a:xfrm>
        </p:spPr>
        <p:txBody>
          <a:bodyPr/>
          <a:lstStyle/>
          <a:p>
            <a:r>
              <a:rPr lang="en-US" dirty="0" smtClean="0"/>
              <a:t>Data Steward vs Data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98637"/>
            <a:ext cx="7696200" cy="4754563"/>
          </a:xfrm>
        </p:spPr>
        <p:txBody>
          <a:bodyPr/>
          <a:lstStyle/>
          <a:p>
            <a:r>
              <a:rPr lang="en-US" dirty="0" smtClean="0"/>
              <a:t>Most duties are aligned</a:t>
            </a:r>
          </a:p>
          <a:p>
            <a:pPr lvl="1"/>
            <a:r>
              <a:rPr lang="en-US" dirty="0" smtClean="0"/>
              <a:t>Define data elements to be collected</a:t>
            </a:r>
          </a:p>
          <a:p>
            <a:pPr lvl="1"/>
            <a:r>
              <a:rPr lang="en-US" dirty="0" smtClean="0"/>
              <a:t>Develop and maintain data dictionaries</a:t>
            </a:r>
          </a:p>
          <a:p>
            <a:pPr lvl="1"/>
            <a:r>
              <a:rPr lang="en-US" dirty="0" smtClean="0"/>
              <a:t>Define timeline for data collections/LEA submissions</a:t>
            </a:r>
          </a:p>
          <a:p>
            <a:pPr lvl="1"/>
            <a:r>
              <a:rPr lang="en-US" dirty="0" smtClean="0"/>
              <a:t>Establish business rules for SMS, SIS. MySped Resource</a:t>
            </a:r>
          </a:p>
          <a:p>
            <a:pPr lvl="1"/>
            <a:r>
              <a:rPr lang="en-US" dirty="0" smtClean="0"/>
              <a:t>Develop various reports</a:t>
            </a:r>
          </a:p>
        </p:txBody>
      </p:sp>
    </p:spTree>
    <p:extLst>
      <p:ext uri="{BB962C8B-B14F-4D97-AF65-F5344CB8AC3E}">
        <p14:creationId xmlns:p14="http://schemas.microsoft.com/office/powerpoint/2010/main" val="4130250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7391400" cy="868362"/>
          </a:xfrm>
        </p:spPr>
        <p:txBody>
          <a:bodyPr/>
          <a:lstStyle/>
          <a:p>
            <a:r>
              <a:rPr lang="en-US" sz="3800" dirty="0" smtClean="0"/>
              <a:t>Data Steward vs Data Manager, cont.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848600" cy="5029200"/>
          </a:xfrm>
        </p:spPr>
        <p:txBody>
          <a:bodyPr/>
          <a:lstStyle/>
          <a:p>
            <a:r>
              <a:rPr lang="en-US" dirty="0" smtClean="0"/>
              <a:t>Other duties not aligned</a:t>
            </a:r>
            <a:endParaRPr lang="en-US" dirty="0"/>
          </a:p>
          <a:p>
            <a:pPr lvl="1"/>
            <a:r>
              <a:rPr lang="en-US" dirty="0" smtClean="0"/>
              <a:t>Data Manager</a:t>
            </a:r>
          </a:p>
          <a:p>
            <a:pPr lvl="2"/>
            <a:r>
              <a:rPr lang="en-US" dirty="0" smtClean="0"/>
              <a:t>Train </a:t>
            </a:r>
            <a:r>
              <a:rPr lang="en-US" dirty="0"/>
              <a:t>school districts on the </a:t>
            </a:r>
            <a:r>
              <a:rPr lang="en-US" dirty="0" smtClean="0"/>
              <a:t>usage </a:t>
            </a:r>
            <a:r>
              <a:rPr lang="en-US" dirty="0"/>
              <a:t>of the special education modules in the </a:t>
            </a:r>
            <a:r>
              <a:rPr lang="en-US" dirty="0" smtClean="0"/>
              <a:t>SMS</a:t>
            </a:r>
          </a:p>
          <a:p>
            <a:pPr lvl="2"/>
            <a:r>
              <a:rPr lang="en-US" dirty="0" smtClean="0"/>
              <a:t>Webinars on special education data reporting</a:t>
            </a:r>
          </a:p>
          <a:p>
            <a:pPr lvl="2"/>
            <a:r>
              <a:rPr lang="en-US" dirty="0" smtClean="0"/>
              <a:t>Submit Special Education data to USDE</a:t>
            </a:r>
          </a:p>
          <a:p>
            <a:pPr lvl="1"/>
            <a:r>
              <a:rPr lang="en-US" dirty="0" smtClean="0"/>
              <a:t>Data Steward</a:t>
            </a:r>
          </a:p>
          <a:p>
            <a:pPr lvl="2"/>
            <a:r>
              <a:rPr lang="en-US" dirty="0" smtClean="0"/>
              <a:t>Review and approve data requests submitted via the data request system</a:t>
            </a:r>
          </a:p>
          <a:p>
            <a:pPr lvl="3"/>
            <a:r>
              <a:rPr lang="en-US" dirty="0" smtClean="0"/>
              <a:t>Data request system…public and internal</a:t>
            </a:r>
          </a:p>
          <a:p>
            <a:pPr lvl="3"/>
            <a:r>
              <a:rPr lang="en-US" dirty="0" smtClean="0"/>
              <a:t>Data steward review system</a:t>
            </a:r>
          </a:p>
        </p:txBody>
      </p:sp>
    </p:spTree>
    <p:extLst>
      <p:ext uri="{BB962C8B-B14F-4D97-AF65-F5344CB8AC3E}">
        <p14:creationId xmlns:p14="http://schemas.microsoft.com/office/powerpoint/2010/main" val="916234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239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Jody Fields – </a:t>
            </a:r>
            <a:r>
              <a:rPr lang="en-US" dirty="0">
                <a:hlinkClick r:id="rId2"/>
              </a:rPr>
              <a:t>jafields@ualr.edu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Bill Huennekens – </a:t>
            </a:r>
            <a:r>
              <a:rPr lang="en-US" dirty="0" smtClean="0">
                <a:hlinkClick r:id="rId3"/>
              </a:rPr>
              <a:t>bill.huennekens@aemcorp.com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Trish </a:t>
            </a:r>
            <a:r>
              <a:rPr lang="en-US" dirty="0" err="1" smtClean="0"/>
              <a:t>Lutgen</a:t>
            </a:r>
            <a:r>
              <a:rPr lang="en-US" dirty="0" smtClean="0"/>
              <a:t> – </a:t>
            </a:r>
            <a:r>
              <a:rPr lang="en-US" dirty="0" smtClean="0">
                <a:hlinkClick r:id="rId4"/>
              </a:rPr>
              <a:t>trish.lutgen@state.or.us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0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The Role of Data </a:t>
            </a:r>
            <a:r>
              <a:rPr lang="en-US" altLang="en-US" dirty="0"/>
              <a:t>M</a:t>
            </a:r>
            <a:r>
              <a:rPr lang="en-US" altLang="en-US" dirty="0" smtClean="0"/>
              <a:t>anagers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609600" y="1951037"/>
            <a:ext cx="8229600" cy="4525963"/>
          </a:xfrm>
        </p:spPr>
        <p:txBody>
          <a:bodyPr/>
          <a:lstStyle/>
          <a:p>
            <a:r>
              <a:rPr lang="en-US" altLang="en-US" dirty="0" smtClean="0"/>
              <a:t>Data managers as data stewards in a data governance programs</a:t>
            </a:r>
          </a:p>
          <a:p>
            <a:r>
              <a:rPr lang="en-US" altLang="en-US" dirty="0" smtClean="0"/>
              <a:t>What is data stewardship</a:t>
            </a:r>
          </a:p>
          <a:p>
            <a:pPr lvl="1"/>
            <a:r>
              <a:rPr lang="en-US" altLang="en-US" dirty="0" smtClean="0"/>
              <a:t>“the formal accountability for business responsibilities ensuring effective control and use of data assets.” </a:t>
            </a:r>
            <a:r>
              <a:rPr lang="en-US" altLang="en-US" sz="2000" dirty="0" smtClean="0"/>
              <a:t>(The DAMA Guide to The Data Management Body of Knowledge. 2010.)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Stewardship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Usually the recognition of work already being performed</a:t>
            </a:r>
          </a:p>
          <a:p>
            <a:r>
              <a:rPr lang="en-US" dirty="0" smtClean="0"/>
              <a:t>Enterprise perspective</a:t>
            </a:r>
          </a:p>
          <a:p>
            <a:pPr marL="0" indent="0">
              <a:buNone/>
            </a:pPr>
            <a:r>
              <a:rPr lang="en-US" dirty="0" smtClean="0"/>
              <a:t>Signs of Maturity in a Data Governance Program</a:t>
            </a:r>
          </a:p>
          <a:p>
            <a:r>
              <a:rPr lang="en-US" dirty="0" smtClean="0"/>
              <a:t>Support from Executive Leadership</a:t>
            </a:r>
          </a:p>
          <a:p>
            <a:r>
              <a:rPr lang="en-US" dirty="0" smtClean="0"/>
              <a:t>Explicit responsibility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6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448" y="1676400"/>
            <a:ext cx="8229600" cy="4525963"/>
          </a:xfrm>
        </p:spPr>
        <p:txBody>
          <a:bodyPr/>
          <a:lstStyle/>
          <a:p>
            <a:r>
              <a:rPr lang="en-US" dirty="0" smtClean="0"/>
              <a:t>Data Development</a:t>
            </a:r>
          </a:p>
          <a:p>
            <a:pPr lvl="1"/>
            <a:r>
              <a:rPr lang="en-US" dirty="0" smtClean="0"/>
              <a:t>Example, establish data requirements like clearly enumerated value definitions</a:t>
            </a:r>
          </a:p>
          <a:p>
            <a:r>
              <a:rPr lang="en-US" dirty="0" smtClean="0"/>
              <a:t>Operations Management</a:t>
            </a:r>
          </a:p>
          <a:p>
            <a:pPr lvl="1"/>
            <a:r>
              <a:rPr lang="en-US" dirty="0" smtClean="0"/>
              <a:t>Example, define data recovery, retention and performance</a:t>
            </a:r>
          </a:p>
          <a:p>
            <a:pPr lvl="1"/>
            <a:r>
              <a:rPr lang="en-US" dirty="0" smtClean="0"/>
              <a:t>Example, is still being used</a:t>
            </a:r>
          </a:p>
        </p:txBody>
      </p:sp>
    </p:spTree>
    <p:extLst>
      <p:ext uri="{BB962C8B-B14F-4D97-AF65-F5344CB8AC3E}">
        <p14:creationId xmlns:p14="http://schemas.microsoft.com/office/powerpoint/2010/main" val="294089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8229600" cy="4525963"/>
          </a:xfrm>
        </p:spPr>
        <p:txBody>
          <a:bodyPr/>
          <a:lstStyle/>
          <a:p>
            <a:r>
              <a:rPr lang="en-US" dirty="0" smtClean="0"/>
              <a:t>Meta-Data Management</a:t>
            </a:r>
          </a:p>
          <a:p>
            <a:pPr lvl="1"/>
            <a:r>
              <a:rPr lang="en-US" dirty="0" smtClean="0"/>
              <a:t>Example, data dictionary maintenance</a:t>
            </a:r>
          </a:p>
          <a:p>
            <a:pPr lvl="1"/>
            <a:r>
              <a:rPr lang="en-US" dirty="0" smtClean="0"/>
              <a:t>Example, documents the origin and source of authority for each element</a:t>
            </a:r>
          </a:p>
          <a:p>
            <a:r>
              <a:rPr lang="en-US" dirty="0" smtClean="0"/>
              <a:t>Data Quality Management</a:t>
            </a:r>
          </a:p>
          <a:p>
            <a:pPr lvl="1"/>
            <a:r>
              <a:rPr lang="en-US" dirty="0" smtClean="0"/>
              <a:t>Example, define data quality requirements and business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42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Consistent and efficient use of data resources</a:t>
            </a:r>
          </a:p>
          <a:p>
            <a:r>
              <a:rPr lang="en-US" dirty="0" smtClean="0"/>
              <a:t>Easy mapping of data between systems and exchange documents</a:t>
            </a:r>
          </a:p>
          <a:p>
            <a:r>
              <a:rPr lang="en-US" dirty="0" smtClean="0"/>
              <a:t>Lower costs associated with migration of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7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97175"/>
            <a:ext cx="7772400" cy="1470025"/>
          </a:xfrm>
        </p:spPr>
        <p:txBody>
          <a:bodyPr/>
          <a:lstStyle/>
          <a:p>
            <a:r>
              <a:rPr lang="en-US" dirty="0"/>
              <a:t>State Experiences and Practices with Data Stewardship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40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Part C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4038600" cy="4525963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9 contractors</a:t>
            </a:r>
          </a:p>
          <a:p>
            <a:r>
              <a:rPr lang="en-US" dirty="0" smtClean="0"/>
              <a:t>13 subcontractors</a:t>
            </a:r>
          </a:p>
          <a:p>
            <a:r>
              <a:rPr lang="en-US" dirty="0"/>
              <a:t>One data </a:t>
            </a:r>
            <a:r>
              <a:rPr lang="en-US" dirty="0" smtClean="0"/>
              <a:t>system </a:t>
            </a:r>
          </a:p>
          <a:p>
            <a:pPr lvl="1"/>
            <a:r>
              <a:rPr lang="en-US" dirty="0" err="1" smtClean="0"/>
              <a:t>ECWeb</a:t>
            </a:r>
            <a:endParaRPr lang="en-US" dirty="0" smtClean="0"/>
          </a:p>
          <a:p>
            <a:r>
              <a:rPr lang="en-US" dirty="0" smtClean="0"/>
              <a:t>Seamless transition from Part C to Part B</a:t>
            </a:r>
          </a:p>
          <a:p>
            <a:endParaRPr lang="en-US" dirty="0" smtClean="0"/>
          </a:p>
        </p:txBody>
      </p:sp>
      <p:pic>
        <p:nvPicPr>
          <p:cNvPr id="5" name="Content Placeholder 4" title="Young woman with infant in lap, reading a book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122" y="1600200"/>
            <a:ext cx="3016756" cy="4525962"/>
          </a:xfrm>
        </p:spPr>
      </p:pic>
    </p:spTree>
    <p:extLst>
      <p:ext uri="{BB962C8B-B14F-4D97-AF65-F5344CB8AC3E}">
        <p14:creationId xmlns:p14="http://schemas.microsoft.com/office/powerpoint/2010/main" val="176512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Background</a:t>
            </a:r>
            <a:endParaRPr lang="en-US" dirty="0"/>
          </a:p>
        </p:txBody>
      </p:sp>
      <p:pic>
        <p:nvPicPr>
          <p:cNvPr id="5" name="Content Placeholder 4" title="Young Asian boy writing on paper with a pencil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22" y="1874838"/>
            <a:ext cx="3665956" cy="4525962"/>
          </a:xfrm>
        </p:spPr>
      </p:pic>
      <p:sp>
        <p:nvSpPr>
          <p:cNvPr id="4" name="Content Placeholder 3" descr="Confidentiality policy, Data owners (Elements, Business rules, Documentation), Data Collection Committee (DCC), Data Governance Committee (DGC)&#10;" title="Oregon Background Information "/>
          <p:cNvSpPr>
            <a:spLocks noGrp="1"/>
          </p:cNvSpPr>
          <p:nvPr>
            <p:ph sz="half" idx="2"/>
          </p:nvPr>
        </p:nvSpPr>
        <p:spPr>
          <a:xfrm>
            <a:off x="4648200" y="1874837"/>
            <a:ext cx="4038600" cy="4525963"/>
          </a:xfrm>
          <a:noFill/>
        </p:spPr>
        <p:txBody>
          <a:bodyPr/>
          <a:lstStyle/>
          <a:p>
            <a:r>
              <a:rPr lang="en-US" dirty="0" smtClean="0"/>
              <a:t>Confidentiality policy</a:t>
            </a:r>
          </a:p>
          <a:p>
            <a:r>
              <a:rPr lang="en-US" dirty="0" smtClean="0"/>
              <a:t>Data </a:t>
            </a:r>
            <a:r>
              <a:rPr lang="en-US" dirty="0"/>
              <a:t>o</a:t>
            </a:r>
            <a:r>
              <a:rPr lang="en-US" dirty="0" smtClean="0"/>
              <a:t>wners</a:t>
            </a:r>
          </a:p>
          <a:p>
            <a:pPr lvl="1"/>
            <a:r>
              <a:rPr lang="en-US" dirty="0" smtClean="0"/>
              <a:t>Elements</a:t>
            </a:r>
          </a:p>
          <a:p>
            <a:pPr lvl="1"/>
            <a:r>
              <a:rPr lang="en-US" dirty="0" smtClean="0"/>
              <a:t>Business rules</a:t>
            </a:r>
          </a:p>
          <a:p>
            <a:pPr lvl="1"/>
            <a:r>
              <a:rPr lang="en-US" dirty="0" smtClean="0"/>
              <a:t>Documentation</a:t>
            </a:r>
          </a:p>
          <a:p>
            <a:r>
              <a:rPr lang="en-US" dirty="0" smtClean="0"/>
              <a:t>Data Collection Committee (DCC)</a:t>
            </a:r>
          </a:p>
          <a:p>
            <a:r>
              <a:rPr lang="en-US" dirty="0" smtClean="0"/>
              <a:t>Data Governance Committee (DGC)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31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 - Leadership Conference</Template>
  <TotalTime>1146</TotalTime>
  <Words>603</Words>
  <Application>Microsoft Office PowerPoint</Application>
  <PresentationFormat>On-screen Show (4:3)</PresentationFormat>
  <Paragraphs>119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MV Boli</vt:lpstr>
      <vt:lpstr>Office Theme</vt:lpstr>
      <vt:lpstr>The Role of IDEA Data Managers in LA/SEA Data Governance Programs</vt:lpstr>
      <vt:lpstr>The Role of Data Managers</vt:lpstr>
      <vt:lpstr>Data Stewardship</vt:lpstr>
      <vt:lpstr>Responsibilities</vt:lpstr>
      <vt:lpstr>Responsibilities, cont.</vt:lpstr>
      <vt:lpstr>Benefits</vt:lpstr>
      <vt:lpstr>State Experiences and Practices with Data Stewardship </vt:lpstr>
      <vt:lpstr>Oregon Part C History</vt:lpstr>
      <vt:lpstr>Oregon Background</vt:lpstr>
      <vt:lpstr>Oregon Goals</vt:lpstr>
      <vt:lpstr>Oregon Goals, cont.</vt:lpstr>
      <vt:lpstr>Oregon Data Manager Role</vt:lpstr>
      <vt:lpstr>Arkansas’ Data Governance and Data Stewardship </vt:lpstr>
      <vt:lpstr>In the beginning…</vt:lpstr>
      <vt:lpstr>Arkansas’ Data Stewards</vt:lpstr>
      <vt:lpstr>Data Stewards</vt:lpstr>
      <vt:lpstr>Data Steward vs Data Manager</vt:lpstr>
      <vt:lpstr>Data Steward vs Data Manager, cont.</vt:lpstr>
      <vt:lpstr>Thanks!</vt:lpstr>
    </vt:vector>
  </TitlesOfParts>
  <Company>American Institutes for Research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IDEA data managers in LA/SEA Data Governance Programs</dc:title>
  <dc:creator>Bill Huennekens</dc:creator>
  <cp:lastModifiedBy>Anna Mark</cp:lastModifiedBy>
  <cp:revision>49</cp:revision>
  <dcterms:created xsi:type="dcterms:W3CDTF">2015-06-23T05:13:04Z</dcterms:created>
  <dcterms:modified xsi:type="dcterms:W3CDTF">2015-07-02T17:32:47Z</dcterms:modified>
</cp:coreProperties>
</file>