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84" r:id="rId3"/>
    <p:sldId id="282" r:id="rId4"/>
    <p:sldId id="266" r:id="rId5"/>
    <p:sldId id="271" r:id="rId6"/>
    <p:sldId id="272" r:id="rId7"/>
    <p:sldId id="273" r:id="rId8"/>
    <p:sldId id="274" r:id="rId9"/>
    <p:sldId id="275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310" r:id="rId20"/>
    <p:sldId id="303" r:id="rId21"/>
    <p:sldId id="304" r:id="rId22"/>
    <p:sldId id="305" r:id="rId23"/>
    <p:sldId id="309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8" r:id="rId33"/>
    <p:sldId id="318" r:id="rId34"/>
    <p:sldId id="313" r:id="rId35"/>
    <p:sldId id="315" r:id="rId36"/>
    <p:sldId id="314" r:id="rId37"/>
    <p:sldId id="316" r:id="rId38"/>
    <p:sldId id="319" r:id="rId39"/>
    <p:sldId id="320" r:id="rId40"/>
    <p:sldId id="321" r:id="rId41"/>
    <p:sldId id="324" r:id="rId42"/>
    <p:sldId id="329" r:id="rId43"/>
    <p:sldId id="327" r:id="rId44"/>
    <p:sldId id="325" r:id="rId45"/>
    <p:sldId id="326" r:id="rId46"/>
    <p:sldId id="330" r:id="rId47"/>
    <p:sldId id="328" r:id="rId48"/>
    <p:sldId id="322" r:id="rId49"/>
    <p:sldId id="323" r:id="rId50"/>
    <p:sldId id="307" r:id="rId51"/>
    <p:sldId id="302" r:id="rId52"/>
    <p:sldId id="332" r:id="rId53"/>
    <p:sldId id="333" r:id="rId54"/>
  </p:sldIdLst>
  <p:sldSz cx="9144000" cy="6858000" type="screen4x3"/>
  <p:notesSz cx="6858000" cy="92964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ning, Dana R" initials="MD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0F0D7"/>
    <a:srgbClr val="EBEBDC"/>
    <a:srgbClr val="FAFFC8"/>
    <a:srgbClr val="EAE8DA"/>
    <a:srgbClr val="DDD9C3"/>
    <a:srgbClr val="FFFFB4"/>
    <a:srgbClr val="D2D2B4"/>
    <a:srgbClr val="DCD9C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2006" autoAdjust="0"/>
  </p:normalViewPr>
  <p:slideViewPr>
    <p:cSldViewPr>
      <p:cViewPr>
        <p:scale>
          <a:sx n="120" d="100"/>
          <a:sy n="120" d="100"/>
        </p:scale>
        <p:origin x="-16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0257315966347"/>
          <c:y val="2.0645106861642296E-2"/>
          <c:w val="0.78469742684033639"/>
          <c:h val="0.9649820022497186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 Program B</c:v>
                </c:pt>
                <c:pt idx="1">
                  <c:v>Program 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 Program B</c:v>
                </c:pt>
                <c:pt idx="1">
                  <c:v>Program 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15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 Program B</c:v>
                </c:pt>
                <c:pt idx="1">
                  <c:v>Program 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15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 Program B</c:v>
                </c:pt>
                <c:pt idx="1">
                  <c:v>Program 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52306432"/>
        <c:axId val="152307968"/>
      </c:barChart>
      <c:catAx>
        <c:axId val="15230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07968"/>
        <c:crosses val="autoZero"/>
        <c:auto val="1"/>
        <c:lblAlgn val="ctr"/>
        <c:lblOffset val="100"/>
        <c:noMultiLvlLbl val="0"/>
      </c:catAx>
      <c:valAx>
        <c:axId val="152307968"/>
        <c:scaling>
          <c:orientation val="minMax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52306432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solidFill>
      <a:srgbClr val="EBEBDC"/>
    </a:solidFill>
    <a:ln w="12700">
      <a:noFill/>
    </a:ln>
    <a:effectLst/>
  </c:spPr>
  <c:txPr>
    <a:bodyPr/>
    <a:lstStyle/>
    <a:p>
      <a:pPr>
        <a:defRPr sz="2000" b="1"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19238712871461E-2"/>
          <c:y val="0.10091134196192057"/>
          <c:w val="0.90057832916539959"/>
          <c:h val="0.67292308841234449"/>
        </c:manualLayout>
      </c:layout>
      <c:barChart>
        <c:barDir val="col"/>
        <c:grouping val="clustered"/>
        <c:varyColors val="0"/>
        <c:ser>
          <c:idx val="0"/>
          <c:order val="0"/>
          <c:tx>
            <c:v>North Carolina</c:v>
          </c:tx>
          <c:spPr>
            <a:solidFill>
              <a:srgbClr val="99FF99"/>
            </a:solidFill>
            <a:ln>
              <a:solidFill>
                <a:srgbClr val="C0504D">
                  <a:lumMod val="75000"/>
                </a:srgb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8.5629921259842523E-4"/>
                  <c:y val="-1.5810999780599179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50.3%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998736269077478E-3"/>
                  <c:y val="-6.5760590619057206E-3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/>
                      <a:t>22.0%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displays'!$I$127:$J$127</c:f>
              <c:numCache>
                <c:formatCode>0.00%</c:formatCode>
                <c:ptCount val="2"/>
                <c:pt idx="0">
                  <c:v>0.50013552339133738</c:v>
                </c:pt>
                <c:pt idx="1">
                  <c:v>0.21813845069659024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865856"/>
        <c:axId val="155867392"/>
      </c:barChart>
      <c:catAx>
        <c:axId val="1558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5867392"/>
        <c:crosses val="autoZero"/>
        <c:auto val="1"/>
        <c:lblAlgn val="ctr"/>
        <c:lblOffset val="100"/>
        <c:noMultiLvlLbl val="0"/>
      </c:catAx>
      <c:valAx>
        <c:axId val="155867392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55865856"/>
        <c:crosses val="autoZero"/>
        <c:crossBetween val="between"/>
        <c:majorUnit val="0.25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172061825605138E-2"/>
          <c:y val="0.11711938431666366"/>
          <c:w val="0.87787727264019022"/>
          <c:h val="0.62421190805139148"/>
        </c:manualLayout>
      </c:layout>
      <c:barChart>
        <c:barDir val="col"/>
        <c:grouping val="clustered"/>
        <c:varyColors val="0"/>
        <c:ser>
          <c:idx val="1"/>
          <c:order val="0"/>
          <c:tx>
            <c:v>3, 4, 5 in PreK</c:v>
          </c:tx>
          <c:spPr>
            <a:solidFill>
              <a:srgbClr val="4F81BD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9045154077962476E-3"/>
                  <c:y val="-2.25344307940652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593759113444154E-4"/>
                  <c:y val="-6.6657637280728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displays'!$W$78:$X$78</c:f>
              <c:numCache>
                <c:formatCode>0.0%</c:formatCode>
                <c:ptCount val="2"/>
                <c:pt idx="0">
                  <c:v>0.38669728532764702</c:v>
                </c:pt>
                <c:pt idx="1">
                  <c:v>0.23833347002378413</c:v>
                </c:pt>
              </c:numCache>
            </c:numRef>
          </c:val>
        </c:ser>
        <c:ser>
          <c:idx val="0"/>
          <c:order val="1"/>
          <c:tx>
            <c:v>5 in Kindergarten</c:v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1963400408282299E-3"/>
                  <c:y val="-8.02635814742630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68048617986877E-3"/>
                  <c:y val="-5.0071832663756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'Combined Totals for displays'!$V$2:$W$2</c:f>
              <c:strCache>
                <c:ptCount val="2"/>
                <c:pt idx="0">
                  <c:v>A. A Regular Early Childhood Program (RECP) and receiving the majority of special education and related services in the regular early childhood program.</c:v>
                </c:pt>
                <c:pt idx="1">
                  <c:v>B. A separate special education class, separate school or residential facility.</c:v>
                </c:pt>
              </c:strCache>
            </c:strRef>
          </c:cat>
          <c:val>
            <c:numRef>
              <c:f>'Combined Totals for displays'!$W$80:$X$80</c:f>
              <c:numCache>
                <c:formatCode>0.0%</c:formatCode>
                <c:ptCount val="2"/>
                <c:pt idx="0">
                  <c:v>0.72129836904381195</c:v>
                </c:pt>
                <c:pt idx="1">
                  <c:v>0.17876559002238568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04352"/>
        <c:axId val="156005888"/>
      </c:barChart>
      <c:catAx>
        <c:axId val="1560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005888"/>
        <c:crosses val="autoZero"/>
        <c:auto val="1"/>
        <c:lblAlgn val="ctr"/>
        <c:lblOffset val="100"/>
        <c:noMultiLvlLbl val="0"/>
      </c:catAx>
      <c:valAx>
        <c:axId val="15600588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56004352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3417263293477204"/>
          <c:y val="0.91732473964947925"/>
          <c:w val="0.49247326723048507"/>
          <c:h val="7.4610744221488445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 dirty="0" smtClean="0">
                <a:solidFill>
                  <a:srgbClr val="333333"/>
                </a:solidFill>
                <a:latin typeface="Calibri"/>
              </a:rPr>
              <a:t>Educational Environments for Children Ages 3-5, December 1, 2013. All Children 3-5 Excluding Children in Kindergarten</a:t>
            </a:r>
            <a:endParaRPr lang="en-US" sz="2000" b="1" i="0" u="none" strike="noStrike" baseline="0" dirty="0">
              <a:solidFill>
                <a:srgbClr val="333333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1826710030811366"/>
          <c:y val="5.04782496450238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270455323519345E-2"/>
          <c:y val="0.22572920983561265"/>
          <c:w val="0.92133824032865452"/>
          <c:h val="0.58381406271584468"/>
        </c:manualLayout>
      </c:layout>
      <c:barChart>
        <c:barDir val="col"/>
        <c:grouping val="clustered"/>
        <c:varyColors val="0"/>
        <c:ser>
          <c:idx val="0"/>
          <c:order val="0"/>
          <c:tx>
            <c:v>LEA</c:v>
          </c:tx>
          <c:invertIfNegative val="0"/>
          <c:cat>
            <c:strRef>
              <c:f>'Debbie Data'!$CI$2:$CQ$2</c:f>
              <c:strCache>
                <c:ptCount val="9"/>
                <c:pt idx="0">
                  <c:v>A1
RECP 10+ Services In Program</c:v>
                </c:pt>
                <c:pt idx="1">
                  <c:v>A2
RECP 10+ Services Other Location</c:v>
                </c:pt>
                <c:pt idx="2">
                  <c:v>B1
RECP &lt;10 Services In Program</c:v>
                </c:pt>
                <c:pt idx="3">
                  <c:v>B2
RECP &lt;10 Services Other Location</c:v>
                </c:pt>
                <c:pt idx="4">
                  <c:v>C1
Special Education Classroom</c:v>
                </c:pt>
                <c:pt idx="5">
                  <c:v>C2
Separate School</c:v>
                </c:pt>
                <c:pt idx="6">
                  <c:v>C3
Residential or Hospital Facility</c:v>
                </c:pt>
                <c:pt idx="7">
                  <c:v>D1
Home</c:v>
                </c:pt>
                <c:pt idx="8">
                  <c:v>D2
Service Provider Location</c:v>
                </c:pt>
              </c:strCache>
            </c:strRef>
          </c:cat>
          <c:val>
            <c:numRef>
              <c:f>'Debbie Data'!$CI$3:$CQ$3</c:f>
              <c:numCache>
                <c:formatCode>0%</c:formatCode>
                <c:ptCount val="9"/>
                <c:pt idx="0">
                  <c:v>0.24223107569721117</c:v>
                </c:pt>
                <c:pt idx="1">
                  <c:v>0.11314741035856574</c:v>
                </c:pt>
                <c:pt idx="2">
                  <c:v>9.5617529880478083E-3</c:v>
                </c:pt>
                <c:pt idx="3">
                  <c:v>3.5856573705179286E-2</c:v>
                </c:pt>
                <c:pt idx="4">
                  <c:v>0.50278884462151396</c:v>
                </c:pt>
                <c:pt idx="5">
                  <c:v>2.9482071713147411E-2</c:v>
                </c:pt>
                <c:pt idx="6">
                  <c:v>0</c:v>
                </c:pt>
                <c:pt idx="7">
                  <c:v>1.0358565737051793E-2</c:v>
                </c:pt>
                <c:pt idx="8">
                  <c:v>5.6573705179282868E-2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6037504"/>
        <c:axId val="156039040"/>
      </c:barChart>
      <c:barChart>
        <c:barDir val="col"/>
        <c:grouping val="clustered"/>
        <c:varyColors val="0"/>
        <c:ser>
          <c:idx val="1"/>
          <c:order val="1"/>
          <c:tx>
            <c:v>N =</c:v>
          </c:tx>
          <c:spPr>
            <a:solidFill>
              <a:schemeClr val="accent1"/>
            </a:solidFill>
          </c:spPr>
          <c:invertIfNegative val="0"/>
          <c:val>
            <c:numRef>
              <c:f>'Debbie Data'!$CI$4:$CQ$4</c:f>
              <c:numCache>
                <c:formatCode>General</c:formatCode>
                <c:ptCount val="9"/>
                <c:pt idx="0">
                  <c:v>304</c:v>
                </c:pt>
                <c:pt idx="1">
                  <c:v>142</c:v>
                </c:pt>
                <c:pt idx="2">
                  <c:v>12</c:v>
                </c:pt>
                <c:pt idx="3">
                  <c:v>45</c:v>
                </c:pt>
                <c:pt idx="4">
                  <c:v>631</c:v>
                </c:pt>
                <c:pt idx="5">
                  <c:v>37</c:v>
                </c:pt>
                <c:pt idx="6">
                  <c:v>0</c:v>
                </c:pt>
                <c:pt idx="7">
                  <c:v>13</c:v>
                </c:pt>
                <c:pt idx="8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6040576"/>
        <c:axId val="155911296"/>
      </c:barChart>
      <c:catAx>
        <c:axId val="1560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039040"/>
        <c:crosses val="autoZero"/>
        <c:auto val="1"/>
        <c:lblAlgn val="ctr"/>
        <c:lblOffset val="100"/>
        <c:noMultiLvlLbl val="0"/>
      </c:catAx>
      <c:valAx>
        <c:axId val="156039040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037504"/>
        <c:crosses val="autoZero"/>
        <c:crossBetween val="between"/>
        <c:majorUnit val="0.1"/>
      </c:valAx>
      <c:catAx>
        <c:axId val="156040576"/>
        <c:scaling>
          <c:orientation val="minMax"/>
        </c:scaling>
        <c:delete val="1"/>
        <c:axPos val="b"/>
        <c:majorTickMark val="out"/>
        <c:minorTickMark val="none"/>
        <c:tickLblPos val="nextTo"/>
        <c:crossAx val="155911296"/>
        <c:crosses val="autoZero"/>
        <c:auto val="1"/>
        <c:lblAlgn val="ctr"/>
        <c:lblOffset val="100"/>
        <c:noMultiLvlLbl val="0"/>
      </c:catAx>
      <c:valAx>
        <c:axId val="155911296"/>
        <c:scaling>
          <c:orientation val="minMax"/>
          <c:max val="1255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crossAx val="156040576"/>
        <c:crosses val="max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0.25233</cdr:x>
      <cdr:y>0.63194</cdr:y>
    </cdr:from>
    <cdr:to>
      <cdr:x>0.37383</cdr:x>
      <cdr:y>0.83067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8120" y="2514601"/>
          <a:ext cx="981380" cy="790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/>
            <a:t>h</a:t>
          </a:r>
          <a:r>
            <a:rPr lang="en-US" sz="1800" b="1" dirty="0" smtClean="0"/>
            <a:t>igher income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0.42991</cdr:x>
      <cdr:y>0.67059</cdr:y>
    </cdr:from>
    <cdr:to>
      <cdr:x>0.59813</cdr:x>
      <cdr:y>0.82941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200" y="2895600"/>
          <a:ext cx="13716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l</a:t>
          </a:r>
          <a:r>
            <a:rPr lang="en-US" sz="1800" b="1" dirty="0" smtClean="0"/>
            <a:t>ess severe disabilities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0.63551</cdr:x>
      <cdr:y>0.59364</cdr:y>
    </cdr:from>
    <cdr:to>
      <cdr:x>0.79439</cdr:x>
      <cdr:y>0.86471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33141" y="2362200"/>
          <a:ext cx="1283306" cy="1078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k</a:t>
          </a:r>
          <a:r>
            <a:rPr lang="en-US" sz="1800" b="1" dirty="0" smtClean="0"/>
            <a:t>ids stay in program longer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0.80374</cdr:x>
      <cdr:y>0.63529</cdr:y>
    </cdr:from>
    <cdr:to>
      <cdr:x>0.93458</cdr:x>
      <cdr:y>0.88235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53215" y="2743182"/>
          <a:ext cx="1066786" cy="1066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 smtClean="0">
              <a:solidFill>
                <a:srgbClr val="FF0000"/>
              </a:solidFill>
            </a:rPr>
            <a:t>worse</a:t>
          </a:r>
          <a:r>
            <a:rPr lang="en-US" sz="1800" b="1" dirty="0" smtClean="0">
              <a:solidFill>
                <a:srgbClr val="FF0000"/>
              </a:solidFill>
            </a:rPr>
            <a:t> program quality</a:t>
          </a:r>
          <a:endParaRPr lang="en-US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0.2243</cdr:x>
      <cdr:y>0.1532</cdr:y>
    </cdr:from>
    <cdr:to>
      <cdr:x>0.34579</cdr:x>
      <cdr:y>0.33529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11716" y="609600"/>
          <a:ext cx="981299" cy="724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b="1" dirty="0"/>
            <a:t>l</a:t>
          </a:r>
          <a:r>
            <a:rPr lang="en-US" sz="1800" b="1" dirty="0" smtClean="0"/>
            <a:t>ower income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0.32711</cdr:x>
      <cdr:y>0.14118</cdr:y>
    </cdr:from>
    <cdr:to>
      <cdr:x>0.47664</cdr:x>
      <cdr:y>0.38824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7022" y="609615"/>
          <a:ext cx="1219178" cy="1066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m</a:t>
          </a:r>
          <a:r>
            <a:rPr lang="en-US" sz="1600" b="1" dirty="0" smtClean="0"/>
            <a:t>ore severe disabilities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0.4486</cdr:x>
      <cdr:y>0.09575</cdr:y>
    </cdr:from>
    <cdr:to>
      <cdr:x>0.58879</cdr:x>
      <cdr:y>0.40588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23432" y="381000"/>
          <a:ext cx="1132343" cy="1234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k</a:t>
          </a:r>
          <a:r>
            <a:rPr lang="en-US" sz="1800" b="1" dirty="0" smtClean="0"/>
            <a:t>ids in program short time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0.60748</cdr:x>
      <cdr:y>0.15882</cdr:y>
    </cdr:from>
    <cdr:to>
      <cdr:x>0.78343</cdr:x>
      <cdr:y>0.42505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06736" y="631972"/>
          <a:ext cx="1421201" cy="1059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 smtClean="0">
              <a:solidFill>
                <a:srgbClr val="FF0000"/>
              </a:solidFill>
            </a:rPr>
            <a:t>better</a:t>
          </a:r>
          <a:r>
            <a:rPr lang="en-US" sz="1800" b="1" dirty="0" smtClean="0">
              <a:solidFill>
                <a:srgbClr val="FF0000"/>
              </a:solidFill>
            </a:rPr>
            <a:t> program quality</a:t>
          </a:r>
          <a:endParaRPr lang="en-US" sz="18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CAC0-773F-4874-B121-AB7C634528B0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D2CAC-04A7-46A7-A05F-6F96937E1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8D7774-A3A7-4EED-879F-EB4A7F096FBE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B7110F-FBC9-4FC6-809B-E125057D0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4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4C3C5F-4D46-4B0A-A77A-F68761F87B8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3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2012-13, 45 of 52 States used the risk ratio, 7 of these in combination with another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3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sampling; all students included;</a:t>
            </a:r>
            <a:r>
              <a:rPr lang="en-US" baseline="0" dirty="0" smtClean="0"/>
              <a:t> many smaller groups excluded.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8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FF4C5-2277-41D7-AB86-5DF8EE5FCC1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6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3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35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6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7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6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4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4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7110F-FBC9-4FC6-809B-E125057D029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04E1-A2EF-409E-9F22-278DFB0F67DF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A467-16F6-499F-AE8D-80E1776B1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1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3BE-96BD-422B-8279-53989462E681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BD268-CFCA-4788-AF06-93E6C3D01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9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EFBB-9C06-48BA-A654-AFC9E5E2981A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54B6-BCAF-42A5-8FF5-A2D44A59E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720A-FB99-4CDA-8410-257BCB82E4F4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74298-A474-4510-8E7B-C8ED6861C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2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0D34-7A6B-41DE-87F9-969DB09A5BAD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3EFD-6C8A-4779-B51C-72906EDCB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9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4564-0069-4338-9B19-2F8E65FD8AC9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951E5-85DC-47A3-8767-14A6C174D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9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6AAB-158D-488A-B27E-6CD79513CDAC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2092-1EDB-4B0C-8383-D07FEA03F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03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94A7-4519-435E-B822-00312B0788C9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49B93-6A72-4FCB-A765-1CF9CDEB1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9200-C1C5-4C76-BD78-83128032839F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64D8B-2C3D-4114-AD07-8CED8FD8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7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9BB-59B4-475D-886E-208BDDEF8E48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07E5-9336-4E40-BE11-29F0AB3B4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3A24-23FD-4E2D-8D17-FC8111F0F278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7CBA-3467-41D6-BF4D-79D1DA212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55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5AF48-E6DF-4969-84A6-5BCC00C0245C}" type="datetimeFigureOut">
              <a:rPr lang="en-US"/>
              <a:pPr>
                <a:defRPr/>
              </a:pPr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11CC7F-C53B-49B4-9ADB-DEA442B6A4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ideadatacenter" TargetMode="External"/><Relationship Id="rId4" Type="http://schemas.openxmlformats.org/officeDocument/2006/relationships/hyperlink" Target="http://ideadata.org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1905000" y="3048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dirty="0"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2015 Leadership Conference</a:t>
            </a:r>
          </a:p>
          <a:p>
            <a:pPr algn="ctr"/>
            <a:r>
              <a:rPr lang="en-US" altLang="en-US" sz="2800" b="1" dirty="0">
                <a:latin typeface="MV Boli" panose="02000500030200090000" pitchFamily="2" charset="0"/>
                <a:ea typeface="MV Boli" panose="02000500030200090000" pitchFamily="2" charset="0"/>
                <a:cs typeface="MV Boli" panose="02000500030200090000" pitchFamily="2" charset="0"/>
              </a:rPr>
              <a:t>“All In: Achieving Results Together”</a:t>
            </a:r>
          </a:p>
        </p:txBody>
      </p:sp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696200" cy="1470025"/>
          </a:xfrm>
        </p:spPr>
        <p:txBody>
          <a:bodyPr/>
          <a:lstStyle/>
          <a:p>
            <a:r>
              <a:rPr lang="en-US" altLang="en-US" dirty="0" smtClean="0"/>
              <a:t>What Data </a:t>
            </a:r>
            <a:r>
              <a:rPr lang="en-US" altLang="en-US" dirty="0"/>
              <a:t>C</a:t>
            </a:r>
            <a:r>
              <a:rPr lang="en-US" altLang="en-US" dirty="0" smtClean="0"/>
              <a:t>an </a:t>
            </a:r>
            <a:r>
              <a:rPr lang="en-US" altLang="en-US" dirty="0"/>
              <a:t>T</a:t>
            </a:r>
            <a:r>
              <a:rPr lang="en-US" altLang="en-US" dirty="0" smtClean="0"/>
              <a:t>ell </a:t>
            </a:r>
            <a:r>
              <a:rPr lang="en-US" altLang="en-US" dirty="0"/>
              <a:t>U</a:t>
            </a:r>
            <a:r>
              <a:rPr lang="en-US" altLang="en-US" dirty="0" smtClean="0"/>
              <a:t>s – </a:t>
            </a:r>
            <a:br>
              <a:rPr lang="en-US" altLang="en-US" dirty="0" smtClean="0"/>
            </a:br>
            <a:r>
              <a:rPr lang="en-US" altLang="en-US" dirty="0" smtClean="0"/>
              <a:t>and What </a:t>
            </a:r>
            <a:r>
              <a:rPr lang="en-US" altLang="en-US" dirty="0"/>
              <a:t>I</a:t>
            </a:r>
            <a:r>
              <a:rPr lang="en-US" altLang="en-US" dirty="0" smtClean="0"/>
              <a:t>t </a:t>
            </a:r>
            <a:r>
              <a:rPr lang="en-US" altLang="en-US" dirty="0"/>
              <a:t>C</a:t>
            </a:r>
            <a:r>
              <a:rPr lang="en-US" altLang="en-US" dirty="0" smtClean="0"/>
              <a:t>an’t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8001000" cy="99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ow to be sure we know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</a:t>
            </a:r>
            <a:r>
              <a:rPr lang="en-US" dirty="0" smtClean="0">
                <a:solidFill>
                  <a:prstClr val="black"/>
                </a:solidFill>
              </a:rPr>
              <a:t>hat our data means</a:t>
            </a:r>
            <a:endParaRPr lang="en-US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533400" y="4419600"/>
            <a:ext cx="800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371600">
              <a:buFontTx/>
              <a:buNone/>
            </a:pPr>
            <a:r>
              <a:rPr lang="en-US" altLang="en-US" sz="2400" dirty="0" smtClean="0">
                <a:solidFill>
                  <a:srgbClr val="898989"/>
                </a:solidFill>
              </a:rPr>
              <a:t>Dana Manning, University of Kentucky HDI</a:t>
            </a:r>
          </a:p>
          <a:p>
            <a:pPr marL="1371600">
              <a:buFontTx/>
              <a:buNone/>
            </a:pPr>
            <a:r>
              <a:rPr lang="en-US" altLang="en-US" sz="2400" dirty="0" smtClean="0">
                <a:solidFill>
                  <a:srgbClr val="898989"/>
                </a:solidFill>
              </a:rPr>
              <a:t>Tom </a:t>
            </a:r>
            <a:r>
              <a:rPr lang="en-US" altLang="en-US" sz="2400" dirty="0" err="1" smtClean="0">
                <a:solidFill>
                  <a:srgbClr val="898989"/>
                </a:solidFill>
              </a:rPr>
              <a:t>Munk</a:t>
            </a:r>
            <a:r>
              <a:rPr lang="en-US" altLang="en-US" sz="2400" dirty="0" smtClean="0">
                <a:solidFill>
                  <a:srgbClr val="898989"/>
                </a:solidFill>
              </a:rPr>
              <a:t>, IDC &amp; </a:t>
            </a:r>
            <a:r>
              <a:rPr lang="en-US" altLang="en-US" sz="2400" dirty="0" err="1" smtClean="0">
                <a:solidFill>
                  <a:srgbClr val="898989"/>
                </a:solidFill>
              </a:rPr>
              <a:t>Westat</a:t>
            </a:r>
            <a:endParaRPr lang="en-US" altLang="en-US" sz="2400" dirty="0" smtClean="0">
              <a:solidFill>
                <a:srgbClr val="898989"/>
              </a:solidFill>
            </a:endParaRPr>
          </a:p>
          <a:p>
            <a:pPr marL="1371600">
              <a:buNone/>
            </a:pPr>
            <a:r>
              <a:rPr lang="en-US" altLang="en-US" sz="2400" dirty="0">
                <a:solidFill>
                  <a:srgbClr val="898989"/>
                </a:solidFill>
              </a:rPr>
              <a:t>Debbie Cate, IDC at FPG, UNC Chapel Hill</a:t>
            </a:r>
            <a:endParaRPr lang="en-US" altLang="en-US" sz="2000" dirty="0">
              <a:solidFill>
                <a:srgbClr val="898989"/>
              </a:solidFill>
            </a:endParaRPr>
          </a:p>
          <a:p>
            <a:pPr marL="1371600">
              <a:buFontTx/>
              <a:buNone/>
            </a:pPr>
            <a:r>
              <a:rPr lang="en-US" altLang="en-US" sz="2400" dirty="0" smtClean="0">
                <a:solidFill>
                  <a:srgbClr val="898989"/>
                </a:solidFill>
              </a:rPr>
              <a:t>Siobhan </a:t>
            </a:r>
            <a:r>
              <a:rPr lang="en-US" altLang="en-US" sz="2400" dirty="0" smtClean="0">
                <a:solidFill>
                  <a:srgbClr val="898989"/>
                </a:solidFill>
              </a:rPr>
              <a:t>Colgan, IDC at </a:t>
            </a:r>
            <a:r>
              <a:rPr lang="en-US" altLang="en-US" sz="2400" dirty="0" smtClean="0">
                <a:solidFill>
                  <a:srgbClr val="898989"/>
                </a:solidFill>
              </a:rPr>
              <a:t>FPG, </a:t>
            </a:r>
            <a:r>
              <a:rPr lang="en-US" altLang="en-US" sz="2400" dirty="0" smtClean="0">
                <a:solidFill>
                  <a:srgbClr val="898989"/>
                </a:solidFill>
              </a:rPr>
              <a:t>UNC Chapel </a:t>
            </a:r>
            <a:r>
              <a:rPr lang="en-US" altLang="en-US" sz="2400" dirty="0" smtClean="0">
                <a:solidFill>
                  <a:srgbClr val="898989"/>
                </a:solidFill>
              </a:rPr>
              <a:t>Hill</a:t>
            </a:r>
            <a:endParaRPr lang="en-US" altLang="en-US" sz="2400" dirty="0" smtClean="0">
              <a:solidFill>
                <a:srgbClr val="898989"/>
              </a:solidFill>
            </a:endParaRPr>
          </a:p>
        </p:txBody>
      </p:sp>
      <p:sp>
        <p:nvSpPr>
          <p:cNvPr id="7" name="Equal 6" title="footer"/>
          <p:cNvSpPr/>
          <p:nvPr/>
        </p:nvSpPr>
        <p:spPr>
          <a:xfrm>
            <a:off x="-1676400" y="6324600"/>
            <a:ext cx="12496800" cy="609600"/>
          </a:xfrm>
          <a:prstGeom prst="mathEqua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C Indicator 4</a:t>
            </a:r>
            <a:br>
              <a:rPr lang="en-US" dirty="0"/>
            </a:br>
            <a:r>
              <a:rPr lang="en-US" dirty="0"/>
              <a:t>Family Data</a:t>
            </a:r>
          </a:p>
        </p:txBody>
      </p:sp>
      <p:pic>
        <p:nvPicPr>
          <p:cNvPr id="4" name="Content Placeholder 3" title="Photo of children- one pushing a stroller and one walking a do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9406" r="3946" b="12665"/>
          <a:stretch/>
        </p:blipFill>
        <p:spPr>
          <a:xfrm>
            <a:off x="1828800" y="1600200"/>
            <a:ext cx="5715000" cy="466458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814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Indicator 4</a:t>
            </a:r>
            <a:br>
              <a:rPr lang="en-US" dirty="0" smtClean="0"/>
            </a:br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Early Intervention programs are required to report the percent of families participating in Part C who report that early intervention services have helped their family: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Know their rights;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Effectively communicate their children's needs; and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Help their children develop and learn.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525963"/>
          </a:xfrm>
        </p:spPr>
        <p:txBody>
          <a:bodyPr/>
          <a:lstStyle/>
          <a:p>
            <a:r>
              <a:rPr lang="en-US" dirty="0"/>
              <a:t>Program Helpfulness vs. Family Outcomes</a:t>
            </a:r>
          </a:p>
          <a:p>
            <a:r>
              <a:rPr lang="en-US" dirty="0" smtClean="0"/>
              <a:t>Nationally – </a:t>
            </a:r>
          </a:p>
          <a:p>
            <a:pPr lvl="1"/>
            <a:r>
              <a:rPr lang="en-US" dirty="0" smtClean="0"/>
              <a:t>All states use surveys </a:t>
            </a:r>
          </a:p>
          <a:p>
            <a:pPr lvl="2"/>
            <a:r>
              <a:rPr lang="en-US" dirty="0" smtClean="0"/>
              <a:t>Majority of states use three surveys</a:t>
            </a:r>
          </a:p>
          <a:p>
            <a:pPr lvl="2"/>
            <a:r>
              <a:rPr lang="en-US" dirty="0" smtClean="0"/>
              <a:t>Others use unique surveys</a:t>
            </a:r>
          </a:p>
          <a:p>
            <a:pPr lvl="1"/>
            <a:r>
              <a:rPr lang="en-US" dirty="0" smtClean="0"/>
              <a:t>Survey question(s) vary across </a:t>
            </a:r>
            <a:r>
              <a:rPr lang="en-US" i="1" dirty="0" smtClean="0"/>
              <a:t>and</a:t>
            </a:r>
            <a:r>
              <a:rPr lang="en-US" dirty="0" smtClean="0"/>
              <a:t> within survey types </a:t>
            </a:r>
          </a:p>
          <a:p>
            <a:pPr lvl="1"/>
            <a:r>
              <a:rPr lang="en-US" dirty="0" smtClean="0"/>
              <a:t>Scoring metric used </a:t>
            </a:r>
            <a:r>
              <a:rPr lang="en-US" dirty="0"/>
              <a:t>(i.e. </a:t>
            </a:r>
            <a:r>
              <a:rPr lang="en-US" dirty="0" smtClean="0"/>
              <a:t>cut-points) varies across </a:t>
            </a:r>
            <a:r>
              <a:rPr lang="en-US" i="1" dirty="0" smtClean="0"/>
              <a:t>and</a:t>
            </a:r>
            <a:r>
              <a:rPr lang="en-US" dirty="0" smtClean="0"/>
              <a:t> within survey types</a:t>
            </a:r>
          </a:p>
        </p:txBody>
      </p:sp>
    </p:spTree>
    <p:extLst>
      <p:ext uri="{BB962C8B-B14F-4D97-AF65-F5344CB8AC3E}">
        <p14:creationId xmlns:p14="http://schemas.microsoft.com/office/powerpoint/2010/main" val="39258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Data Collection </a:t>
            </a:r>
            <a:r>
              <a:rPr lang="en-US" dirty="0" smtClean="0"/>
              <a:t>System, </a:t>
            </a:r>
            <a:r>
              <a:rPr lang="en-US" sz="2400" dirty="0" smtClean="0"/>
              <a:t>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962400"/>
          </a:xfrm>
        </p:spPr>
        <p:txBody>
          <a:bodyPr/>
          <a:lstStyle/>
          <a:p>
            <a:r>
              <a:rPr lang="en-US" dirty="0" smtClean="0"/>
              <a:t>Variations in approaches nationally </a:t>
            </a:r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and return methodologies </a:t>
            </a:r>
            <a:endParaRPr lang="en-US" dirty="0" smtClean="0"/>
          </a:p>
          <a:p>
            <a:pPr lvl="1"/>
            <a:r>
              <a:rPr lang="en-US" dirty="0" smtClean="0"/>
              <a:t>Timing </a:t>
            </a:r>
            <a:r>
              <a:rPr lang="en-US" dirty="0"/>
              <a:t>of survey </a:t>
            </a:r>
            <a:r>
              <a:rPr lang="en-US" dirty="0" smtClean="0"/>
              <a:t>administration</a:t>
            </a:r>
            <a:endParaRPr lang="en-US" dirty="0"/>
          </a:p>
          <a:p>
            <a:pPr lvl="1"/>
            <a:r>
              <a:rPr lang="en-US" dirty="0"/>
              <a:t>Family population </a:t>
            </a:r>
            <a:r>
              <a:rPr lang="en-US" dirty="0" smtClean="0"/>
              <a:t>included</a:t>
            </a:r>
            <a:endParaRPr lang="en-US" dirty="0"/>
          </a:p>
          <a:p>
            <a:pPr lvl="1"/>
            <a:r>
              <a:rPr lang="en-US" dirty="0"/>
              <a:t>Sampling and census models are both </a:t>
            </a:r>
            <a:r>
              <a:rPr lang="en-US" dirty="0" smtClean="0"/>
              <a:t>seen</a:t>
            </a:r>
          </a:p>
          <a:p>
            <a:pPr lvl="1"/>
            <a:r>
              <a:rPr lang="en-US" dirty="0" smtClean="0"/>
              <a:t>Comparison data (i.e. to analyze representativeness)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Issues: 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6248400" cy="3581400"/>
          </a:xfrm>
        </p:spPr>
        <p:txBody>
          <a:bodyPr/>
          <a:lstStyle/>
          <a:p>
            <a:r>
              <a:rPr lang="en-US" sz="3600" dirty="0" smtClean="0"/>
              <a:t>Survey methodology issues</a:t>
            </a:r>
          </a:p>
          <a:p>
            <a:pPr lvl="1"/>
            <a:r>
              <a:rPr lang="en-US" sz="3200" dirty="0" smtClean="0"/>
              <a:t>Response rates</a:t>
            </a:r>
          </a:p>
          <a:p>
            <a:pPr lvl="1"/>
            <a:r>
              <a:rPr lang="en-US" sz="3200" dirty="0" smtClean="0"/>
              <a:t>Representative results</a:t>
            </a:r>
          </a:p>
          <a:p>
            <a:pPr lvl="1"/>
            <a:r>
              <a:rPr lang="en-US" sz="3200" dirty="0" smtClean="0"/>
              <a:t>Response bias</a:t>
            </a:r>
          </a:p>
          <a:p>
            <a:pPr lvl="1"/>
            <a:r>
              <a:rPr lang="en-US" sz="3200" dirty="0" smtClean="0"/>
              <a:t>Reliability and validity of the survey tool</a:t>
            </a:r>
            <a:endParaRPr lang="en-US" sz="3200" dirty="0"/>
          </a:p>
        </p:txBody>
      </p:sp>
      <p:pic>
        <p:nvPicPr>
          <p:cNvPr id="2050" name="Picture 2" title="phont of toddler on a park t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164268" cy="32494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       What can these data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Can illustrate comparative differences among subgroups within the state</a:t>
            </a:r>
          </a:p>
          <a:p>
            <a:r>
              <a:rPr lang="en-US" dirty="0" smtClean="0"/>
              <a:t>Generalize within population surveyed </a:t>
            </a:r>
          </a:p>
          <a:p>
            <a:r>
              <a:rPr lang="en-US" dirty="0" smtClean="0"/>
              <a:t>Generalize within response pool (e.g. region, race/ethnicity)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Reporting </a:t>
            </a:r>
            <a:r>
              <a:rPr lang="en-US" dirty="0"/>
              <a:t>helpfulness of the program, not family capacity or true outcomes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7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4476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Helpfulness to the Family ≠ Family Outcomes</a:t>
            </a:r>
          </a:p>
          <a:p>
            <a:r>
              <a:rPr lang="en-US" dirty="0" smtClean="0"/>
              <a:t>Consider methodological difference when making comparisons to other states</a:t>
            </a:r>
          </a:p>
          <a:p>
            <a:r>
              <a:rPr lang="en-US" dirty="0" smtClean="0"/>
              <a:t>Consider who is missing from your data- who do your data really represent?    </a:t>
            </a:r>
          </a:p>
          <a:p>
            <a:r>
              <a:rPr lang="en-US" dirty="0" smtClean="0"/>
              <a:t>Consider your scoring metric in interpreting percentages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Cautions in Interpretation: C4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Solutions &amp; Suggestions: 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73563"/>
          </a:xfrm>
        </p:spPr>
        <p:txBody>
          <a:bodyPr/>
          <a:lstStyle/>
          <a:p>
            <a:r>
              <a:rPr lang="en-US" dirty="0"/>
              <a:t>Use comparison data matching your population exactly</a:t>
            </a:r>
          </a:p>
          <a:p>
            <a:r>
              <a:rPr lang="en-US" dirty="0" smtClean="0"/>
              <a:t>Use data analysis techniques like weighting</a:t>
            </a:r>
          </a:p>
          <a:p>
            <a:r>
              <a:rPr lang="en-US" dirty="0"/>
              <a:t>Use your other survey data (beyond Indicator 4)</a:t>
            </a:r>
          </a:p>
          <a:p>
            <a:r>
              <a:rPr lang="en-US" dirty="0"/>
              <a:t>Use other family data collection modalities to </a:t>
            </a:r>
            <a:r>
              <a:rPr lang="en-US" dirty="0" smtClean="0"/>
              <a:t>inform </a:t>
            </a:r>
            <a:r>
              <a:rPr lang="en-US" dirty="0"/>
              <a:t>program improvement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childhood outcomes: </a:t>
            </a:r>
            <a:br>
              <a:rPr lang="en-US" dirty="0" smtClean="0"/>
            </a:br>
            <a:r>
              <a:rPr lang="en-US" dirty="0" smtClean="0"/>
              <a:t>Indicators c3 &amp; b7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Overview of critical issues in interpreting data</a:t>
            </a:r>
          </a:p>
          <a:p>
            <a:r>
              <a:rPr lang="en-US" dirty="0" smtClean="0"/>
              <a:t>Indicator examples</a:t>
            </a:r>
          </a:p>
          <a:p>
            <a:pPr lvl="1"/>
            <a:r>
              <a:rPr lang="en-US" dirty="0" smtClean="0"/>
              <a:t>Part C: C3</a:t>
            </a:r>
            <a:r>
              <a:rPr lang="en-US" dirty="0"/>
              <a:t>, C4</a:t>
            </a:r>
            <a:endParaRPr lang="en-US" dirty="0" smtClean="0"/>
          </a:p>
          <a:p>
            <a:pPr lvl="1"/>
            <a:r>
              <a:rPr lang="en-US" dirty="0" smtClean="0"/>
              <a:t>Part B: B6, B7</a:t>
            </a:r>
            <a:r>
              <a:rPr lang="en-US" smtClean="0"/>
              <a:t>, B9 &amp; B10</a:t>
            </a:r>
            <a:endParaRPr lang="en-US" dirty="0" smtClean="0"/>
          </a:p>
          <a:p>
            <a:r>
              <a:rPr lang="en-US" dirty="0" smtClean="0"/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4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03238"/>
            <a:ext cx="6477000" cy="5516562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 anchor="t"/>
          <a:lstStyle/>
          <a:p>
            <a:pPr marL="457200" algn="l">
              <a:spcBef>
                <a:spcPts val="0"/>
              </a:spcBef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/>
              <a:t>Indicator C3: Percent of infants-toddlers with improved outcomes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Indicator B7: Percent of preschool children with improved outcomes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6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well do our children perform on an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much progress are our children making? Over </a:t>
            </a:r>
            <a:r>
              <a:rPr lang="en-US" sz="2800" dirty="0" smtClean="0"/>
              <a:t>  what </a:t>
            </a:r>
            <a:r>
              <a:rPr lang="en-US" sz="2800" dirty="0"/>
              <a:t>time period?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Are </a:t>
            </a:r>
            <a:r>
              <a:rPr lang="en-US" sz="2800" dirty="0"/>
              <a:t>instructors doing a good job teaching our children?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Are </a:t>
            </a:r>
            <a:r>
              <a:rPr lang="en-US" sz="2800" dirty="0"/>
              <a:t>programs doing a good job teaching our children?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Is </a:t>
            </a:r>
            <a:r>
              <a:rPr lang="en-US" sz="2800" dirty="0"/>
              <a:t>our state doing a good job teaching our children?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well is our state doing compared to another state?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60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Programs</a:t>
            </a:r>
            <a:endParaRPr lang="en-US" dirty="0"/>
          </a:p>
        </p:txBody>
      </p:sp>
      <p:graphicFrame>
        <p:nvGraphicFramePr>
          <p:cNvPr id="4" name="Content Placeholder 3" descr="Two horizontal stacked bars. The top bar shows that Program A has lower child outcomes, even though it has better program quality, because Program A also has higher poverty, children with more severe disabilities, and children are in the program for shorter times.  The bottom bar shows that Program B has higher chld outcomes, even though it has worse progrm quality, because Program B has children with lower poverty, less severe disabilities, and children are in the program for longer." title="Comparing Program A to Program B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65841"/>
              </p:ext>
            </p:extLst>
          </p:nvPr>
        </p:nvGraphicFramePr>
        <p:xfrm>
          <a:off x="990600" y="1813845"/>
          <a:ext cx="8077200" cy="397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 descr="Horizontal line with arrows on both ends.  Left arrow points toward 'Low Child Outcomes&quot; and right arrow points toward &quot;High Child Outcomes&quot;." title="Horizontal Scale for Bar Chart"/>
          <p:cNvGrpSpPr/>
          <p:nvPr/>
        </p:nvGrpSpPr>
        <p:grpSpPr>
          <a:xfrm>
            <a:off x="2665280" y="5696635"/>
            <a:ext cx="5992832" cy="679018"/>
            <a:chOff x="2438400" y="5410200"/>
            <a:chExt cx="6477000" cy="109803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514600" y="5410200"/>
              <a:ext cx="6248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438400" y="5562598"/>
              <a:ext cx="1295400" cy="945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LOW CHILD OUTCOMES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5562599"/>
              <a:ext cx="1447800" cy="945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HIGH CHILD OUTCOMES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923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preschool </a:t>
            </a:r>
            <a:r>
              <a:rPr lang="en-US" dirty="0" smtClean="0"/>
              <a:t>settings: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Part </a:t>
            </a:r>
            <a:r>
              <a:rPr lang="en-US" dirty="0" smtClean="0"/>
              <a:t>b indicator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Indicator B 6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Educational Environments 3-5</a:t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>
                <a:solidFill>
                  <a:srgbClr val="00B050"/>
                </a:solidFill>
              </a:rPr>
              <a:t>Where do children ages 3-5 attend and </a:t>
            </a:r>
            <a:br>
              <a:rPr lang="en-US" altLang="en-US" sz="3200" b="1" dirty="0" smtClean="0">
                <a:solidFill>
                  <a:srgbClr val="00B050"/>
                </a:solidFill>
              </a:rPr>
            </a:br>
            <a:r>
              <a:rPr lang="en-US" altLang="en-US" sz="3200" b="1" dirty="0" smtClean="0">
                <a:solidFill>
                  <a:srgbClr val="00B050"/>
                </a:solidFill>
              </a:rPr>
              <a:t>receive IDEA services?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15439" y="3038394"/>
            <a:ext cx="7772400" cy="294481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Snapshot of environment</a:t>
            </a:r>
          </a:p>
          <a:p>
            <a:pPr lvl="1"/>
            <a:r>
              <a:rPr lang="en-US" altLang="en-US" sz="3200" dirty="0" smtClean="0"/>
              <a:t>All children ages 3-5</a:t>
            </a:r>
          </a:p>
          <a:p>
            <a:pPr lvl="1"/>
            <a:r>
              <a:rPr lang="en-US" altLang="en-US" sz="3200" dirty="0" smtClean="0"/>
              <a:t>Point in time</a:t>
            </a:r>
          </a:p>
          <a:p>
            <a:pPr lvl="1"/>
            <a:r>
              <a:rPr lang="en-US" altLang="en-US" sz="3200" dirty="0" smtClean="0"/>
              <a:t>October 1- December 1</a:t>
            </a:r>
          </a:p>
          <a:p>
            <a:pPr lvl="1"/>
            <a:r>
              <a:rPr lang="en-US" altLang="en-US" sz="3200" dirty="0" smtClean="0"/>
              <a:t>Includes children aged 5 in kindergarten</a:t>
            </a:r>
          </a:p>
        </p:txBody>
      </p:sp>
      <p:pic>
        <p:nvPicPr>
          <p:cNvPr id="4" name="Picture 3" title="Photo of teacher reading to childr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" r="5385" b="11058"/>
          <a:stretch/>
        </p:blipFill>
        <p:spPr>
          <a:xfrm>
            <a:off x="5544091" y="3276600"/>
            <a:ext cx="2731591" cy="19200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370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143000"/>
          </a:xfrm>
        </p:spPr>
        <p:txBody>
          <a:bodyPr/>
          <a:lstStyle/>
          <a:p>
            <a:r>
              <a:rPr lang="en-US" sz="3600" b="1" dirty="0" smtClean="0"/>
              <a:t>Coding - Computer vs. People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3962400"/>
          </a:xfrm>
        </p:spPr>
        <p:txBody>
          <a:bodyPr/>
          <a:lstStyle/>
          <a:p>
            <a:r>
              <a:rPr lang="en-US" dirty="0" smtClean="0"/>
              <a:t>Computer uses IEP fields and determines appropriate code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 smtClean="0"/>
              <a:t>People use their knowledge and/or tools to determine the appropriate code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What might the differences be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if using varied collection systems?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0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1143000"/>
          </a:xfrm>
        </p:spPr>
        <p:txBody>
          <a:bodyPr/>
          <a:lstStyle/>
          <a:p>
            <a:r>
              <a:rPr lang="en-US" altLang="en-US" sz="3600" b="1" dirty="0" smtClean="0"/>
              <a:t>Indicator B 6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Educational Environments 3-5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b="1" dirty="0" smtClean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92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smtClean="0">
                <a:solidFill>
                  <a:srgbClr val="00B050"/>
                </a:solidFill>
              </a:rPr>
              <a:t>Where do children ages 3-5 attend and receive IDEA services?</a:t>
            </a: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Preschool?     or    Kindergarten?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 Which program?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 title="Photo of teacher readign to young childr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" r="5385" b="11058"/>
          <a:stretch/>
        </p:blipFill>
        <p:spPr>
          <a:xfrm>
            <a:off x="1600199" y="3352800"/>
            <a:ext cx="2731591" cy="19200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Picture 8" title="Photo of teacher working with a young child in a classro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45" y="3352800"/>
            <a:ext cx="2769691" cy="187452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375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Indicator B 6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Educational Environments 3-5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Data can </a:t>
            </a:r>
            <a:r>
              <a:rPr lang="en-US" altLang="en-US" b="1" dirty="0" smtClean="0">
                <a:solidFill>
                  <a:srgbClr val="C00000"/>
                </a:solidFill>
              </a:rPr>
              <a:t>NOT</a:t>
            </a:r>
            <a:r>
              <a:rPr lang="en-US" altLang="en-US" dirty="0" smtClean="0"/>
              <a:t> be disaggregated by</a:t>
            </a:r>
          </a:p>
          <a:p>
            <a:pPr lvl="1"/>
            <a:r>
              <a:rPr lang="en-US" altLang="en-US" sz="3200" dirty="0" smtClean="0"/>
              <a:t>Preschool or kindergarten                       setting in 618 data collection</a:t>
            </a:r>
            <a:r>
              <a:rPr lang="en-US" altLang="en-US" dirty="0" smtClean="0"/>
              <a:t>	</a:t>
            </a:r>
          </a:p>
          <a:p>
            <a:pPr marL="0" indent="0">
              <a:buNone/>
            </a:pPr>
            <a:r>
              <a:rPr lang="en-US" altLang="en-US" dirty="0" smtClean="0"/>
              <a:t>Data can </a:t>
            </a:r>
            <a:r>
              <a:rPr lang="en-US" altLang="en-US" b="1" dirty="0" smtClean="0">
                <a:solidFill>
                  <a:srgbClr val="C00000"/>
                </a:solidFill>
              </a:rPr>
              <a:t>NOT</a:t>
            </a:r>
            <a:r>
              <a:rPr lang="en-US" altLang="en-US" dirty="0" smtClean="0"/>
              <a:t> identify specific program in 618   	data collection</a:t>
            </a:r>
          </a:p>
          <a:p>
            <a:pPr lvl="1"/>
            <a:r>
              <a:rPr lang="en-US" altLang="en-US" sz="3200" dirty="0" smtClean="0"/>
              <a:t>State pre-k, Head Start, child care, other</a:t>
            </a:r>
          </a:p>
          <a:p>
            <a:pPr marL="457200" lvl="1" indent="0">
              <a:buNone/>
            </a:pPr>
            <a:r>
              <a:rPr lang="en-US" altLang="en-US" sz="3200" b="1" dirty="0" smtClean="0">
                <a:solidFill>
                  <a:srgbClr val="C00000"/>
                </a:solidFill>
              </a:rPr>
              <a:t>         Requires additional state data</a:t>
            </a:r>
            <a:endParaRPr lang="en-US" altLang="en-US" sz="3200" dirty="0"/>
          </a:p>
          <a:p>
            <a:pPr marL="457200" lvl="1" indent="0">
              <a:buNone/>
            </a:pPr>
            <a:endParaRPr lang="en-US" altLang="en-US" sz="3200" dirty="0" smtClean="0"/>
          </a:p>
        </p:txBody>
      </p:sp>
      <p:pic>
        <p:nvPicPr>
          <p:cNvPr id="6" name="Picture 5" title="photo of preschool chil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0" t="15895" r="24359" b="5078"/>
          <a:stretch/>
        </p:blipFill>
        <p:spPr>
          <a:xfrm>
            <a:off x="7086600" y="1676400"/>
            <a:ext cx="1433951" cy="199750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381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581842" y="762000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Indicator B 6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Educational Environments 3-5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7242" y="245745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/>
              <a:t>Can be disaggregated by </a:t>
            </a:r>
          </a:p>
          <a:p>
            <a:pPr lvl="1"/>
            <a:r>
              <a:rPr lang="en-US" altLang="en-US" sz="3200" dirty="0" smtClean="0"/>
              <a:t>Age</a:t>
            </a:r>
          </a:p>
          <a:p>
            <a:pPr lvl="1"/>
            <a:r>
              <a:rPr lang="en-US" altLang="en-US" sz="3200" dirty="0" smtClean="0"/>
              <a:t>Race - Ethnicity</a:t>
            </a:r>
          </a:p>
          <a:p>
            <a:pPr lvl="1"/>
            <a:r>
              <a:rPr lang="en-US" altLang="en-US" sz="3200" dirty="0" smtClean="0"/>
              <a:t>Disability Category</a:t>
            </a:r>
          </a:p>
          <a:p>
            <a:pPr lvl="1"/>
            <a:r>
              <a:rPr lang="en-US" altLang="en-US" sz="3200" dirty="0" smtClean="0"/>
              <a:t>English Language Learner status</a:t>
            </a:r>
          </a:p>
        </p:txBody>
      </p:sp>
      <p:pic>
        <p:nvPicPr>
          <p:cNvPr id="5" name="Content Placeholder 5" title="photo of two children on a bik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4" b="53773"/>
          <a:stretch/>
        </p:blipFill>
        <p:spPr bwMode="auto">
          <a:xfrm>
            <a:off x="5410199" y="2590800"/>
            <a:ext cx="2969443" cy="20574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5045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	Educational </a:t>
            </a:r>
            <a:r>
              <a:rPr lang="en-US" sz="2000" b="1" dirty="0">
                <a:solidFill>
                  <a:sysClr val="windowText" lastClr="000000"/>
                </a:solidFill>
              </a:rPr>
              <a:t>Environments Ages 3-5, December 1, 2013</a:t>
            </a:r>
            <a:br>
              <a:rPr lang="en-US" sz="2000" b="1" dirty="0">
                <a:solidFill>
                  <a:sysClr val="windowText" lastClr="000000"/>
                </a:solidFill>
              </a:rPr>
            </a:br>
            <a:r>
              <a:rPr lang="en-US" sz="2000" b="1" dirty="0" smtClean="0">
                <a:solidFill>
                  <a:sysClr val="windowText" lastClr="000000"/>
                </a:solidFill>
              </a:rPr>
              <a:t>	All </a:t>
            </a:r>
            <a:r>
              <a:rPr lang="en-US" sz="2000" b="1" dirty="0">
                <a:solidFill>
                  <a:sysClr val="windowText" lastClr="000000"/>
                </a:solidFill>
              </a:rPr>
              <a:t>Children 3-5 Including 5 year olds in Kindergarten</a:t>
            </a:r>
            <a:br>
              <a:rPr lang="en-US" sz="2000" b="1" dirty="0">
                <a:solidFill>
                  <a:sysClr val="windowText" lastClr="000000"/>
                </a:solidFill>
              </a:rPr>
            </a:br>
            <a:r>
              <a:rPr lang="en-US" sz="2000" b="1" dirty="0">
                <a:solidFill>
                  <a:sysClr val="windowText" lastClr="000000"/>
                </a:solidFill>
              </a:rPr>
              <a:t>Indicator 6 -- Percent of Children</a:t>
            </a:r>
            <a:endParaRPr lang="en-US" sz="2000" dirty="0"/>
          </a:p>
        </p:txBody>
      </p:sp>
      <p:graphicFrame>
        <p:nvGraphicFramePr>
          <p:cNvPr id="4" name="Content Placeholder 3" descr="Shows data for Indicator B 6A and B 6B" title="Indicator 6 resul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287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70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/>
          <a:lstStyle/>
          <a:p>
            <a:r>
              <a:rPr lang="en-US" dirty="0"/>
              <a:t>The components</a:t>
            </a:r>
            <a:br>
              <a:rPr lang="en-US" dirty="0"/>
            </a:br>
            <a:r>
              <a:rPr lang="en-US" dirty="0"/>
              <a:t>of our measurement system determine the meaning </a:t>
            </a:r>
            <a:br>
              <a:rPr lang="en-US" dirty="0"/>
            </a:br>
            <a:r>
              <a:rPr lang="en-US" dirty="0"/>
              <a:t>of our results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98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63600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prstClr val="black"/>
                </a:solidFill>
              </a:rPr>
              <a:t>	Educational </a:t>
            </a:r>
            <a:r>
              <a:rPr lang="en-US" b="1" dirty="0">
                <a:solidFill>
                  <a:prstClr val="black"/>
                </a:solidFill>
              </a:rPr>
              <a:t>Environments Ages 3-5, December 1, 2013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	All </a:t>
            </a:r>
            <a:r>
              <a:rPr lang="en-US" b="1" dirty="0">
                <a:solidFill>
                  <a:prstClr val="black"/>
                </a:solidFill>
              </a:rPr>
              <a:t>Children 3-5 Excluding Children in Kindergarten Compared </a:t>
            </a:r>
            <a:r>
              <a:rPr lang="en-US" b="1" dirty="0" smtClean="0">
                <a:solidFill>
                  <a:prstClr val="black"/>
                </a:solidFill>
              </a:rPr>
              <a:t>to Kindergarten </a:t>
            </a:r>
            <a:r>
              <a:rPr lang="en-US" b="1" dirty="0">
                <a:solidFill>
                  <a:prstClr val="black"/>
                </a:solidFill>
              </a:rPr>
              <a:t>Only -- Percent of Children</a:t>
            </a:r>
            <a:endParaRPr lang="en-US" dirty="0"/>
          </a:p>
        </p:txBody>
      </p:sp>
      <p:graphicFrame>
        <p:nvGraphicFramePr>
          <p:cNvPr id="8" name="Content Placeholder 7" descr="Shows differences in percentages between preschool and kindergarten settings &#10;" title="Chart showing da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281575"/>
              </p:ext>
            </p:extLst>
          </p:nvPr>
        </p:nvGraphicFramePr>
        <p:xfrm>
          <a:off x="457200" y="15240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descr="Chart shows an example of how data may be broken down by service setting to show variation in the data" title="Educational Environments in Preschool"/>
          <p:cNvGraphicFramePr/>
          <p:nvPr>
            <p:extLst>
              <p:ext uri="{D42A27DB-BD31-4B8C-83A1-F6EECF244321}">
                <p14:modId xmlns:p14="http://schemas.microsoft.com/office/powerpoint/2010/main" val="2563869659"/>
              </p:ext>
            </p:extLst>
          </p:nvPr>
        </p:nvGraphicFramePr>
        <p:xfrm>
          <a:off x="228600" y="1524000"/>
          <a:ext cx="8763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 Looking Across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Disproportionality: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Part b </a:t>
            </a:r>
            <a:r>
              <a:rPr lang="en-US" dirty="0" smtClean="0"/>
              <a:t>Indicators </a:t>
            </a:r>
            <a:r>
              <a:rPr lang="en-US" dirty="0" smtClean="0"/>
              <a:t>9 </a:t>
            </a:r>
            <a:r>
              <a:rPr lang="en-US" dirty="0" smtClean="0"/>
              <a:t>&amp; </a:t>
            </a:r>
            <a:r>
              <a:rPr lang="en-US" dirty="0" smtClean="0"/>
              <a:t>10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88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391400" cy="1143000"/>
          </a:xfrm>
        </p:spPr>
        <p:txBody>
          <a:bodyPr/>
          <a:lstStyle/>
          <a:p>
            <a:r>
              <a:rPr lang="en-US" sz="4000" dirty="0" smtClean="0"/>
              <a:t>States and Territories </a:t>
            </a:r>
            <a:r>
              <a:rPr lang="en-US" sz="4000" dirty="0"/>
              <a:t>M</a:t>
            </a:r>
            <a:r>
              <a:rPr lang="en-US" sz="4000" dirty="0" smtClean="0"/>
              <a:t>ust </a:t>
            </a:r>
            <a:r>
              <a:rPr lang="en-US" sz="4000" dirty="0"/>
              <a:t>R</a:t>
            </a:r>
            <a:r>
              <a:rPr lang="en-US" sz="4000" dirty="0" smtClean="0"/>
              <a:t>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r>
              <a:rPr lang="en-US" sz="2800" dirty="0"/>
              <a:t>B9.	Percent of districts with disproportionate representation of racial and ethnic groups in special education and related services that is the result of inappropriate identification; and </a:t>
            </a:r>
          </a:p>
          <a:p>
            <a:endParaRPr lang="en-US" sz="2800" dirty="0"/>
          </a:p>
          <a:p>
            <a:r>
              <a:rPr lang="en-US" sz="2800" dirty="0" smtClean="0"/>
              <a:t>B10. Percent </a:t>
            </a:r>
            <a:r>
              <a:rPr lang="en-US" sz="2800" dirty="0"/>
              <a:t>of districts with disproportionate representation of racial and ethnic groups in specific disability categories that is the result of inappropriate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2315538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Question 1: Disproportionality?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each district in your state…</a:t>
            </a:r>
          </a:p>
          <a:p>
            <a:r>
              <a:rPr lang="en-US" dirty="0" smtClean="0"/>
              <a:t>Are students from some racial/ethnic groups of students more (or less) likely to be identified for special education services than other students? </a:t>
            </a:r>
          </a:p>
          <a:p>
            <a:r>
              <a:rPr lang="en-US" dirty="0" smtClean="0"/>
              <a:t>… for services in any of these particular categories?</a:t>
            </a:r>
          </a:p>
          <a:p>
            <a:pPr lvl="1"/>
            <a:r>
              <a:rPr lang="en-US" dirty="0" smtClean="0"/>
              <a:t>ED, SLI, ID, Autism, OHI, SLD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Question 2: Inappropriate Identification?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590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If so, is it the result of </a:t>
            </a:r>
            <a:r>
              <a:rPr lang="en-US" sz="3600" dirty="0" smtClean="0"/>
              <a:t>inappropriate </a:t>
            </a:r>
            <a:r>
              <a:rPr lang="en-US" sz="3600" dirty="0"/>
              <a:t>policies, practices, and procedures?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1486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 States Measure Disproportionality?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37" y="2133600"/>
            <a:ext cx="8610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Differently</a:t>
            </a:r>
          </a:p>
          <a:p>
            <a:r>
              <a:rPr lang="en-US" sz="3000" dirty="0" smtClean="0"/>
              <a:t>Mostly starts with risk:</a:t>
            </a:r>
          </a:p>
          <a:p>
            <a:pPr marL="457200" lvl="1" indent="0">
              <a:buNone/>
            </a:pPr>
            <a:r>
              <a:rPr lang="en-US" sz="3000" u="sng" dirty="0" smtClean="0"/>
              <a:t># of </a:t>
            </a:r>
            <a:r>
              <a:rPr lang="en-US" sz="3000" u="sng" dirty="0" smtClean="0"/>
              <a:t>students with disabilities </a:t>
            </a:r>
            <a:r>
              <a:rPr lang="en-US" sz="3000" u="sng" dirty="0" smtClean="0"/>
              <a:t>in racial/ethnic group</a:t>
            </a:r>
          </a:p>
          <a:p>
            <a:pPr marL="457200" lvl="1" indent="0">
              <a:buNone/>
            </a:pPr>
            <a:r>
              <a:rPr lang="en-US" sz="3000" dirty="0" smtClean="0"/>
              <a:t># of enrolled children in racial/ethnic group</a:t>
            </a:r>
          </a:p>
          <a:p>
            <a:r>
              <a:rPr lang="en-US" sz="3000" dirty="0" smtClean="0"/>
              <a:t>Risk ratio, alternate risk ratio, weighted risk </a:t>
            </a:r>
            <a:r>
              <a:rPr lang="en-US" sz="3000" dirty="0" smtClean="0"/>
              <a:t>ratio…</a:t>
            </a:r>
            <a:endParaRPr lang="en-US" sz="3000" dirty="0" smtClean="0"/>
          </a:p>
          <a:p>
            <a:r>
              <a:rPr lang="en-US" sz="3000" dirty="0" smtClean="0"/>
              <a:t>OR e-formula, composition difference, # </a:t>
            </a:r>
            <a:r>
              <a:rPr lang="en-US" sz="3000" dirty="0" smtClean="0"/>
              <a:t>affected…</a:t>
            </a:r>
            <a:endParaRPr lang="en-US" sz="3000" dirty="0" smtClean="0"/>
          </a:p>
          <a:p>
            <a:r>
              <a:rPr lang="en-US" sz="3000" dirty="0" smtClean="0"/>
              <a:t>OR some combination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4835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204910" cy="1143000"/>
          </a:xfrm>
        </p:spPr>
        <p:txBody>
          <a:bodyPr/>
          <a:lstStyle/>
          <a:p>
            <a:r>
              <a:rPr lang="en-US" sz="3600" dirty="0" smtClean="0"/>
              <a:t>Who Counts?</a:t>
            </a:r>
            <a:br>
              <a:rPr lang="en-US" sz="3600" dirty="0" smtClean="0"/>
            </a:br>
            <a:r>
              <a:rPr lang="en-US" sz="3600" dirty="0" smtClean="0"/>
              <a:t>Sampling </a:t>
            </a:r>
            <a:r>
              <a:rPr lang="en-US" sz="3600" dirty="0" smtClean="0"/>
              <a:t>Frames at the District </a:t>
            </a:r>
            <a:r>
              <a:rPr lang="en-US" sz="3600" dirty="0" smtClean="0"/>
              <a:t>Level</a:t>
            </a:r>
            <a:endParaRPr lang="en-US" sz="3600" dirty="0"/>
          </a:p>
        </p:txBody>
      </p:sp>
      <p:sp>
        <p:nvSpPr>
          <p:cNvPr id="3" name="Content Placeholder 2" descr="Graphic shows the percentages of districts excluded from B9 and B10 calculations due to minimum cell size requirements. Varies from 0 excluded (14 states for B9) to 80% or greater excluded (3 states for B9) " title="Percent of districts excluded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1026" name="Chart 1" descr="Graphic shows the percentages of districts excluded from B9 and B10 calculations due to minimum cell size requirements. Varies from 0 excluded (14 states for B9) to 80% or greater excluded (3 states for B9) " title="Percent of districts excluded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"/>
          <a:stretch>
            <a:fillRect/>
          </a:stretch>
        </p:blipFill>
        <p:spPr bwMode="auto">
          <a:xfrm>
            <a:off x="1451810" y="1909010"/>
            <a:ext cx="6477000" cy="42672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13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696200" cy="1143000"/>
          </a:xfrm>
        </p:spPr>
        <p:txBody>
          <a:bodyPr/>
          <a:lstStyle/>
          <a:p>
            <a:r>
              <a:rPr lang="en-US" dirty="0" smtClean="0"/>
              <a:t>Data Collection </a:t>
            </a:r>
            <a:r>
              <a:rPr lang="en-US" sz="4000" dirty="0" smtClean="0"/>
              <a:t>and</a:t>
            </a:r>
            <a:r>
              <a:rPr lang="en-US" dirty="0" smtClean="0"/>
              <a:t>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Fairly solid.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These are official counts of students </a:t>
            </a:r>
            <a:r>
              <a:rPr lang="en-US" dirty="0" smtClean="0"/>
              <a:t>with and without disabilities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Data Preparation and Analysis:</a:t>
            </a:r>
            <a:br>
              <a:rPr lang="en-US" sz="4000" dirty="0" smtClean="0"/>
            </a:br>
            <a:r>
              <a:rPr lang="en-US" sz="4000" dirty="0" smtClean="0"/>
              <a:t>Check your work!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Are your formulas accurate? Do the numbers look reasonable? </a:t>
            </a:r>
          </a:p>
          <a:p>
            <a:pPr lvl="1"/>
            <a:r>
              <a:rPr lang="en-US" sz="3600" dirty="0" smtClean="0"/>
              <a:t>For example, remember that an overrepresentation of one group usually has to be balanced by an underrepresentation of another group</a:t>
            </a:r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6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66900"/>
            <a:ext cx="6629400" cy="3124200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Defining the Question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88607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67" y="152400"/>
            <a:ext cx="8229600" cy="2011362"/>
          </a:xfrm>
        </p:spPr>
        <p:txBody>
          <a:bodyPr/>
          <a:lstStyle/>
          <a:p>
            <a:r>
              <a:rPr lang="en-US" sz="4000" dirty="0" smtClean="0"/>
              <a:t>Data Preparation and Analysis:</a:t>
            </a:r>
            <a:br>
              <a:rPr lang="en-US" sz="4000" dirty="0" smtClean="0"/>
            </a:br>
            <a:r>
              <a:rPr lang="en-US" sz="4000" dirty="0" smtClean="0"/>
              <a:t>Thresholds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Disproportionate </a:t>
            </a:r>
            <a:r>
              <a:rPr lang="en-US" sz="3600" dirty="0" smtClean="0"/>
              <a:t>Representation is defined as a risk ratio that exceeds the state threshold</a:t>
            </a:r>
            <a:endParaRPr lang="en-US" sz="3600" dirty="0"/>
          </a:p>
          <a:p>
            <a:r>
              <a:rPr lang="en-US" sz="3600" dirty="0" smtClean="0"/>
              <a:t>Thresholds vary from state to state!</a:t>
            </a:r>
          </a:p>
          <a:p>
            <a:pPr lvl="1"/>
            <a:r>
              <a:rPr lang="en-US" sz="3200" dirty="0" smtClean="0"/>
              <a:t>3.0 for 16 states</a:t>
            </a:r>
          </a:p>
          <a:p>
            <a:pPr lvl="1"/>
            <a:r>
              <a:rPr lang="en-US" sz="3200" dirty="0" smtClean="0"/>
              <a:t>2.0 for 10 states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14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1143000"/>
          </a:xfrm>
        </p:spPr>
        <p:txBody>
          <a:bodyPr/>
          <a:lstStyle/>
          <a:p>
            <a:r>
              <a:rPr lang="en-US" sz="4000" dirty="0" smtClean="0"/>
              <a:t>Percent of Districts with Disproportionate </a:t>
            </a:r>
            <a:r>
              <a:rPr lang="en-US" sz="4000" dirty="0"/>
              <a:t>R</a:t>
            </a:r>
            <a:r>
              <a:rPr lang="en-US" sz="4000" dirty="0" smtClean="0"/>
              <a:t>epresentation</a:t>
            </a:r>
            <a:endParaRPr lang="en-US" sz="4000" dirty="0"/>
          </a:p>
        </p:txBody>
      </p:sp>
      <p:pic>
        <p:nvPicPr>
          <p:cNvPr id="2050" name="Chart 1" descr="Graph shows that 23 states report zero districts with disproportionate representation. " title="Percent of districts with disproportionate representatio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>
            <a:fillRect/>
          </a:stretch>
        </p:blipFill>
        <p:spPr bwMode="auto">
          <a:xfrm>
            <a:off x="1600200" y="1752600"/>
            <a:ext cx="5943600" cy="43148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Is zero a sign of no problem in the state?</a:t>
            </a:r>
          </a:p>
          <a:p>
            <a:pPr marL="0" indent="0" algn="ctr">
              <a:buNone/>
            </a:pPr>
            <a:r>
              <a:rPr lang="en-US" dirty="0" smtClean="0"/>
              <a:t>Or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it the result of state analysis choices?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1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Data Preparation and Analysis:</a:t>
            </a:r>
            <a:br>
              <a:rPr lang="en-US" sz="4000" dirty="0" smtClean="0"/>
            </a:br>
            <a:r>
              <a:rPr lang="en-US" sz="4000" dirty="0" smtClean="0"/>
              <a:t>Inappropriate Identification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Some states look very narrowly at what constitutes inappropriate policies, practices, and procedures. Was there an obvious, documented, lack of compliance?</a:t>
            </a:r>
          </a:p>
          <a:p>
            <a:r>
              <a:rPr lang="en-US" dirty="0" smtClean="0"/>
              <a:t>A broader conception is possible – see, for example, IDC’s Success Gaps documents. Appropriate identification begins in general education!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1295400"/>
          </a:xfrm>
        </p:spPr>
        <p:txBody>
          <a:bodyPr/>
          <a:lstStyle/>
          <a:p>
            <a:r>
              <a:rPr lang="en-US" sz="2400" b="1" dirty="0"/>
              <a:t>Number of States Reporting Various Percentages </a:t>
            </a:r>
            <a:r>
              <a:rPr lang="en-US" sz="2400" b="1" dirty="0" smtClean="0"/>
              <a:t>of </a:t>
            </a:r>
            <a:br>
              <a:rPr lang="en-US" sz="2400" b="1" dirty="0" smtClean="0"/>
            </a:br>
            <a:r>
              <a:rPr lang="en-US" sz="2400" b="1" dirty="0" smtClean="0"/>
              <a:t>Districts</a:t>
            </a:r>
            <a:r>
              <a:rPr lang="en-US" sz="2400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Disproportionate Representation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That </a:t>
            </a:r>
            <a:r>
              <a:rPr lang="en-US" sz="2400" b="1" dirty="0"/>
              <a:t>Was the Result of Inappropriate Identification for B9: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2005–06 </a:t>
            </a:r>
            <a:r>
              <a:rPr lang="en-US" sz="2400" b="1" dirty="0"/>
              <a:t>Through </a:t>
            </a:r>
            <a:r>
              <a:rPr lang="en-US" sz="2400" b="1" dirty="0" smtClean="0"/>
              <a:t>2012–13</a:t>
            </a:r>
            <a:endParaRPr lang="en-US" sz="2400" dirty="0"/>
          </a:p>
        </p:txBody>
      </p:sp>
      <p:pic>
        <p:nvPicPr>
          <p:cNvPr id="3075" name="Chart 1" descr="Graph shows that, over time, more and more states are reporting zero districts with disproportionate representation that was the result of inappropriate identification for B9. By 2012-13, 45 states were so reporting." title="Number of states reporting various percentages of districst with disproportionate representation that was the result of inappropriate identification for indicator B9: 2005_06 through 2012-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>
            <a:fillRect/>
          </a:stretch>
        </p:blipFill>
        <p:spPr bwMode="auto">
          <a:xfrm>
            <a:off x="1600200" y="1981200"/>
            <a:ext cx="5943600" cy="43148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56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543800" cy="1143000"/>
          </a:xfrm>
          <a:ln>
            <a:noFill/>
          </a:ln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Number of States Reporting Various Percentages of </a:t>
            </a:r>
            <a:br>
              <a:rPr lang="en-US" sz="2400" b="1" dirty="0" smtClean="0"/>
            </a:br>
            <a:r>
              <a:rPr lang="en-US" sz="2400" b="1" dirty="0" smtClean="0"/>
              <a:t>Districts</a:t>
            </a:r>
            <a:r>
              <a:rPr lang="en-US" sz="2400" dirty="0"/>
              <a:t> </a:t>
            </a:r>
            <a:r>
              <a:rPr lang="en-US" sz="2400" b="1" dirty="0" smtClean="0"/>
              <a:t>with Disproportionate Representation </a:t>
            </a:r>
            <a:br>
              <a:rPr lang="en-US" sz="2400" b="1" dirty="0" smtClean="0"/>
            </a:br>
            <a:r>
              <a:rPr lang="en-US" sz="2400" b="1" dirty="0" smtClean="0"/>
              <a:t>that was </a:t>
            </a:r>
            <a:r>
              <a:rPr lang="en-US" sz="2400" b="1" dirty="0" smtClean="0"/>
              <a:t>the Result of Inappropriate Identification for B10: 2005–06 Through 2012–13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9" name="Chart 1" descr="Graph shows that, over time, more and more states are reporting zero districts with disproportionate representation that was the result of inappropriate identification for B10 over time. By 2012-13, 37 states were so reporting." title="Number of states reporting various percentages of districst with disproportionate representation that was the result of inappropriate identification for indicator B10: 2005_06 through 2012-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"/>
          <a:stretch>
            <a:fillRect/>
          </a:stretch>
        </p:blipFill>
        <p:spPr bwMode="auto">
          <a:xfrm>
            <a:off x="1600200" y="1981200"/>
            <a:ext cx="5943600" cy="431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46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286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Is zero a sign of no problem in the state?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I</a:t>
            </a:r>
            <a:r>
              <a:rPr lang="en-US" dirty="0" smtClean="0"/>
              <a:t>s it the result of state analysis choices?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53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sz="4000" dirty="0" smtClean="0"/>
              <a:t>Elements of an Appropriate </a:t>
            </a:r>
            <a:r>
              <a:rPr lang="en-US" sz="4000" dirty="0"/>
              <a:t>I</a:t>
            </a:r>
            <a:r>
              <a:rPr lang="en-US" sz="4000" dirty="0" smtClean="0"/>
              <a:t>dentification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Did the overrepresented group have access to high quality</a:t>
            </a:r>
          </a:p>
          <a:p>
            <a:pPr lvl="1"/>
            <a:r>
              <a:rPr lang="en-US" dirty="0" smtClean="0"/>
              <a:t>Data-based decision making</a:t>
            </a:r>
          </a:p>
          <a:p>
            <a:pPr lvl="1"/>
            <a:r>
              <a:rPr lang="en-US" dirty="0" smtClean="0"/>
              <a:t>Cultural responsiveness</a:t>
            </a:r>
          </a:p>
          <a:p>
            <a:pPr lvl="1"/>
            <a:r>
              <a:rPr lang="en-US" dirty="0" smtClean="0"/>
              <a:t>Strong core instructional program</a:t>
            </a:r>
          </a:p>
          <a:p>
            <a:pPr lvl="1"/>
            <a:r>
              <a:rPr lang="en-US" dirty="0" smtClean="0"/>
              <a:t>Universal screening and progress monitoring</a:t>
            </a:r>
          </a:p>
          <a:p>
            <a:pPr lvl="1"/>
            <a:r>
              <a:rPr lang="en-US" dirty="0" smtClean="0"/>
              <a:t>Multi-tiered interventions and supports</a:t>
            </a:r>
          </a:p>
          <a:p>
            <a:r>
              <a:rPr lang="en-US" dirty="0" smtClean="0"/>
              <a:t>With strong parent involvement throughout?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6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Can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S</a:t>
            </a:r>
            <a:r>
              <a:rPr lang="en-US" dirty="0" smtClean="0"/>
              <a:t>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Districts that are identified with disproportionate representation should look very closely at the reasons behind the numbers, using a tool like the Success Gaps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28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Can’t We Say: </a:t>
            </a:r>
            <a:br>
              <a:rPr lang="en-US" dirty="0" smtClean="0"/>
            </a:br>
            <a:r>
              <a:rPr lang="en-US" dirty="0" smtClean="0"/>
              <a:t>Limits of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States with fewer districts identified have less disproportionality.</a:t>
            </a:r>
          </a:p>
          <a:p>
            <a:r>
              <a:rPr lang="en-US" dirty="0" smtClean="0"/>
              <a:t>States with fewer districts identified have less inappropriate identification.</a:t>
            </a:r>
          </a:p>
          <a:p>
            <a:r>
              <a:rPr lang="en-US" dirty="0" smtClean="0"/>
              <a:t>Until the methods are standardized, don’t compare indicator B9 and B10 results across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62100"/>
            <a:ext cx="6629400" cy="3733800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Designing a Measurement Strategy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797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 3" panose="05040102010807070707" pitchFamily="18" charset="2"/>
              </a:rPr>
              <a:t> </a:t>
            </a:r>
            <a:r>
              <a:rPr lang="en-US" dirty="0" smtClean="0"/>
              <a:t>What’s </a:t>
            </a:r>
            <a:r>
              <a:rPr lang="en-US" dirty="0"/>
              <a:t>the difference between </a:t>
            </a:r>
            <a:r>
              <a:rPr lang="en-US" dirty="0" smtClean="0"/>
              <a:t>child  </a:t>
            </a:r>
            <a:r>
              <a:rPr lang="en-US" dirty="0"/>
              <a:t>outcomes and program performance?</a:t>
            </a:r>
          </a:p>
          <a:p>
            <a:pPr marL="0" indent="0">
              <a:buNone/>
            </a:pPr>
            <a:r>
              <a:rPr lang="en-US" dirty="0">
                <a:sym typeface="Wingdings 3" panose="05040102010807070707" pitchFamily="18" charset="2"/>
              </a:rPr>
              <a:t> </a:t>
            </a:r>
            <a:r>
              <a:rPr lang="en-US" dirty="0"/>
              <a:t>Can </a:t>
            </a:r>
            <a:r>
              <a:rPr lang="en-US" dirty="0" smtClean="0"/>
              <a:t>your </a:t>
            </a:r>
            <a:r>
              <a:rPr lang="en-US" dirty="0"/>
              <a:t>data tell </a:t>
            </a:r>
            <a:r>
              <a:rPr lang="en-US" dirty="0" smtClean="0"/>
              <a:t>you which </a:t>
            </a:r>
            <a:r>
              <a:rPr lang="en-US" dirty="0"/>
              <a:t>states, districts, or programs are performing better?</a:t>
            </a:r>
          </a:p>
          <a:p>
            <a:pPr marL="0" indent="0">
              <a:buNone/>
            </a:pPr>
            <a:r>
              <a:rPr lang="en-US" dirty="0">
                <a:sym typeface="Wingdings 3" panose="05040102010807070707" pitchFamily="18" charset="2"/>
              </a:rPr>
              <a:t> </a:t>
            </a:r>
            <a:r>
              <a:rPr lang="en-US" dirty="0"/>
              <a:t>What policy questions would </a:t>
            </a:r>
            <a:r>
              <a:rPr lang="en-US" dirty="0" smtClean="0"/>
              <a:t>you like </a:t>
            </a:r>
            <a:r>
              <a:rPr lang="en-US" dirty="0"/>
              <a:t>to know about that </a:t>
            </a:r>
            <a:r>
              <a:rPr lang="en-US" dirty="0" smtClean="0"/>
              <a:t>your </a:t>
            </a:r>
            <a:r>
              <a:rPr lang="en-US" dirty="0"/>
              <a:t>data cannot currently give </a:t>
            </a:r>
            <a:r>
              <a:rPr lang="en-US" dirty="0" smtClean="0"/>
              <a:t>you answers </a:t>
            </a:r>
            <a:r>
              <a:rPr lang="en-US" dirty="0"/>
              <a:t>to?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54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Photo of a child with a questioning f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172200" cy="41148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Comments or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7" descr="Twitter_logo_blue.png" title="twit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114800"/>
            <a:ext cx="750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title="IDEA Data Center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909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rgbClr val="4A82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4A8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IDC website</a:t>
            </a:r>
            <a:r>
              <a:rPr lang="en-US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IDEA data center"/>
              </a:rPr>
              <a:t>http://ideadata.org/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4A82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Twitter</a:t>
            </a:r>
            <a:r>
              <a:rPr lang="en-US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https://twitter.com/ideadatacenter"/>
              </a:rPr>
              <a:t>https://twitter.com/ideadatacenter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785492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 descr="IDEAs that Work, US DOE, TA &amp; D" title="Logos"/>
          <p:cNvGrpSpPr>
            <a:grpSpLocks/>
          </p:cNvGrpSpPr>
          <p:nvPr/>
        </p:nvGrpSpPr>
        <p:grpSpPr bwMode="auto">
          <a:xfrm>
            <a:off x="685800" y="5231508"/>
            <a:ext cx="7904163" cy="833437"/>
            <a:chOff x="803840" y="5262762"/>
            <a:chExt cx="7902872" cy="833238"/>
          </a:xfrm>
        </p:grpSpPr>
        <p:pic>
          <p:nvPicPr>
            <p:cNvPr id="10" name="Picture 8" descr="TAD_logo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00" b="38554"/>
            <a:stretch>
              <a:fillRect/>
            </a:stretch>
          </p:blipFill>
          <p:spPr bwMode="auto">
            <a:xfrm>
              <a:off x="6420712" y="5342213"/>
              <a:ext cx="2286000" cy="69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67253" y="5272285"/>
              <a:ext cx="0" cy="823715"/>
            </a:xfrm>
            <a:prstGeom prst="line">
              <a:avLst/>
            </a:prstGeom>
            <a:ln w="3175" cmpd="sng">
              <a:solidFill>
                <a:srgbClr val="005D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5" descr="Logo of the U.S. Department of Educatio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305" y="5302843"/>
              <a:ext cx="779927" cy="77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208395" y="5262762"/>
              <a:ext cx="0" cy="823715"/>
            </a:xfrm>
            <a:prstGeom prst="line">
              <a:avLst/>
            </a:prstGeom>
            <a:ln w="3175" cmpd="sng">
              <a:solidFill>
                <a:srgbClr val="005D8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4" title="IDEA at Work 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840" y="5286332"/>
              <a:ext cx="884848" cy="74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67455" y="1549868"/>
            <a:ext cx="7162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The contents of this presentation were developed </a:t>
            </a:r>
            <a:br>
              <a:rPr lang="en-US" sz="2400" dirty="0" smtClean="0"/>
            </a:br>
            <a:r>
              <a:rPr lang="en-US" sz="2400" dirty="0" smtClean="0"/>
              <a:t>under a grant from the U.S. Department of Education, #H373Y130002. However, the contents do not necessarily represent the policy of the Department of Education, and you should not assume endorsement by the Federal Government.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rgbClr val="4A827A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4A827A"/>
                </a:solidFill>
              </a:rPr>
              <a:t>Project Officers: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Richelle</a:t>
            </a:r>
            <a:r>
              <a:rPr lang="en-US" sz="2400" dirty="0" smtClean="0"/>
              <a:t> Davis and Meredith Miceli 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4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600200"/>
            <a:ext cx="6629400" cy="3657600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Sampling Frames &amp; Sampling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4685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66900"/>
            <a:ext cx="6629400" cy="3124200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Data Collection &amp; Data Entry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06782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43050"/>
            <a:ext cx="6629400" cy="3771900"/>
          </a:xfrm>
          <a:solidFill>
            <a:srgbClr val="F0F0D7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Data Preparation &amp; Analysis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4123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66900"/>
            <a:ext cx="6629400" cy="3124200"/>
          </a:xfrm>
          <a:solidFill>
            <a:srgbClr val="FFFFB4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8000" dirty="0" smtClean="0"/>
              <a:t>Limits of Interpretation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32470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hat Data Can Tell Us – &amp;#x0D;&amp;#x0A;and What It Can’t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Outline of Session&amp;quot;&quot;/&gt;&lt;property id=&quot;20307&quot; value=&quot;284&quot;/&gt;&lt;/object&gt;&lt;object type=&quot;3&quot; unique_id=&quot;10005&quot;&gt;&lt;property id=&quot;20148&quot; value=&quot;5&quot;/&gt;&lt;property id=&quot;20300&quot; value=&quot;Slide 3 - &amp;quot;The components&amp;#x0D;&amp;#x0A;of our measurement system determine the meaning &amp;#x0D;&amp;#x0A;of our results&amp;#x0D;&amp;#x0A;&amp;quot;&quot;/&gt;&lt;property id=&quot;20307&quot; value=&quot;282&quot;/&gt;&lt;/object&gt;&lt;object type=&quot;3&quot; unique_id=&quot;10006&quot;&gt;&lt;property id=&quot;20148&quot; value=&quot;5&quot;/&gt;&lt;property id=&quot;20300&quot; value=&quot;Slide 4 - &amp;quot;Defining the Question&amp;quot;&quot;/&gt;&lt;property id=&quot;20307&quot; value=&quot;266&quot;/&gt;&lt;/object&gt;&lt;object type=&quot;3&quot; unique_id=&quot;10007&quot;&gt;&lt;property id=&quot;20148&quot; value=&quot;5&quot;/&gt;&lt;property id=&quot;20300&quot; value=&quot;Slide 5 - &amp;quot;Designing a Measurement Strategy&amp;quot;&quot;/&gt;&lt;property id=&quot;20307&quot; value=&quot;271&quot;/&gt;&lt;/object&gt;&lt;object type=&quot;3&quot; unique_id=&quot;10008&quot;&gt;&lt;property id=&quot;20148&quot; value=&quot;5&quot;/&gt;&lt;property id=&quot;20300&quot; value=&quot;Slide 6 - &amp;quot;Sampling Frames &amp;amp; Sampling&amp;quot;&quot;/&gt;&lt;property id=&quot;20307&quot; value=&quot;272&quot;/&gt;&lt;/object&gt;&lt;object type=&quot;3&quot; unique_id=&quot;10009&quot;&gt;&lt;property id=&quot;20148&quot; value=&quot;5&quot;/&gt;&lt;property id=&quot;20300&quot; value=&quot;Slide 7 - &amp;quot;Data Collection &amp;amp; Data Entry&amp;quot;&quot;/&gt;&lt;property id=&quot;20307&quot; value=&quot;273&quot;/&gt;&lt;/object&gt;&lt;object type=&quot;3&quot; unique_id=&quot;10010&quot;&gt;&lt;property id=&quot;20148&quot; value=&quot;5&quot;/&gt;&lt;property id=&quot;20300&quot; value=&quot;Slide 8 - &amp;quot;Data Preparation &amp;amp; Analysis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Limits of Interpretation&amp;quot;&quot;/&gt;&lt;property id=&quot;20307&quot; value=&quot;275&quot;/&gt;&lt;/object&gt;&lt;object type=&quot;3&quot; unique_id=&quot;10012&quot;&gt;&lt;property id=&quot;20148&quot; value=&quot;5&quot;/&gt;&lt;property id=&quot;20300&quot; value=&quot;Slide 10 - &amp;quot;Indicator examples&amp;quot;&quot;/&gt;&lt;property id=&quot;20307&quot; value=&quot;285&quot;/&gt;&lt;/object&gt;&lt;object type=&quot;3&quot; unique_id=&quot;10013&quot;&gt;&lt;property id=&quot;20148&quot; value=&quot;5&quot;/&gt;&lt;property id=&quot;20300&quot; value=&quot;Slide 11 - &amp;quot;Part C Indicator 4&amp;#x0D;&amp;#x0A;Family Data&amp;quot;&quot;/&gt;&lt;property id=&quot;20307&quot; value=&quot;286&quot;/&gt;&lt;/object&gt;&lt;object type=&quot;3&quot; unique_id=&quot;10014&quot;&gt;&lt;property id=&quot;20148&quot; value=&quot;5&quot;/&gt;&lt;property id=&quot;20300&quot; value=&quot;Slide 12 - &amp;quot;Part C Indicator 4&amp;#x0D;&amp;#x0A;Description&amp;quot;&quot;/&gt;&lt;property id=&quot;20307&quot; value=&quot;287&quot;/&gt;&lt;/object&gt;&lt;object type=&quot;3&quot; unique_id=&quot;10015&quot;&gt;&lt;property id=&quot;20148&quot; value=&quot;5&quot;/&gt;&lt;property id=&quot;20300&quot; value=&quot;Slide 13 - &amp;quot;Data Collection System&amp;quot;&quot;/&gt;&lt;property id=&quot;20307&quot; value=&quot;288&quot;/&gt;&lt;/object&gt;&lt;object type=&quot;3&quot; unique_id=&quot;10016&quot;&gt;&lt;property id=&quot;20148&quot; value=&quot;5&quot;/&gt;&lt;property id=&quot;20300&quot; value=&quot;Slide 14 - &amp;quot;Data Collection System, continued&amp;quot;&quot;/&gt;&lt;property id=&quot;20307&quot; value=&quot;289&quot;/&gt;&lt;/object&gt;&lt;object type=&quot;3&quot; unique_id=&quot;10017&quot;&gt;&lt;property id=&quot;20148&quot; value=&quot;5&quot;/&gt;&lt;property id=&quot;20300&quot; value=&quot;Slide 15 - &amp;quot;Data Quality Issues: C4&amp;quot;&quot;/&gt;&lt;property id=&quot;20307&quot; value=&quot;290&quot;/&gt;&lt;/object&gt;&lt;object type=&quot;3&quot; unique_id=&quot;10018&quot;&gt;&lt;property id=&quot;20148&quot; value=&quot;5&quot;/&gt;&lt;property id=&quot;20300&quot; value=&quot;Slide 16 - &amp;quot;       What can these data tell us?&amp;quot;&quot;/&gt;&lt;property id=&quot;20307&quot; value=&quot;291&quot;/&gt;&lt;/object&gt;&lt;object type=&quot;3&quot; unique_id=&quot;10019&quot;&gt;&lt;property id=&quot;20148&quot; value=&quot;5&quot;/&gt;&lt;property id=&quot;20300&quot; value=&quot;Slide 17 - &amp;quot;Cautions in Interpretation: C4&amp;quot;&quot;/&gt;&lt;property id=&quot;20307&quot; value=&quot;292&quot;/&gt;&lt;/object&gt;&lt;object type=&quot;3&quot; unique_id=&quot;10020&quot;&gt;&lt;property id=&quot;20148&quot; value=&quot;5&quot;/&gt;&lt;property id=&quot;20300&quot; value=&quot;Slide 18 - &amp;quot;         Solutions &amp;amp; Suggestions: C4&amp;quot;&quot;/&gt;&lt;property id=&quot;20307&quot; value=&quot;293&quot;/&gt;&lt;/object&gt;&lt;object type=&quot;3&quot; unique_id=&quot;10021&quot;&gt;&lt;property id=&quot;20148&quot; value=&quot;5&quot;/&gt;&lt;property id=&quot;20300&quot; value=&quot;Slide 19 - &amp;quot;Early childhood outcomes: &amp;#x0D;&amp;#x0A;Indicators c3 &amp;amp; b7&amp;quot;&quot;/&gt;&lt;property id=&quot;20307&quot; value=&quot;310&quot;/&gt;&lt;/object&gt;&lt;object type=&quot;3&quot; unique_id=&quot;10022&quot;&gt;&lt;property id=&quot;20148&quot; value=&quot;5&quot;/&gt;&lt;property id=&quot;20300&quot; value=&quot;Slide 20 - &amp;quot;&amp;#x0D;&amp;#x0A;Indicator C3: Percent of infants-toddlers with improved outcomes&amp;#x0D;&amp;#x0A;&amp;#x0D;&amp;#x0A;Indicator B7: Percent of preschool children wit&quot;/&gt;&lt;property id=&quot;20307&quot; value=&quot;303&quot;/&gt;&lt;/object&gt;&lt;object type=&quot;3&quot; unique_id=&quot;10023&quot;&gt;&lt;property id=&quot;20148&quot; value=&quot;5&quot;/&gt;&lt;property id=&quot;20300&quot; value=&quot;Slide 21 - &amp;quot;Which Questions?&amp;quot;&quot;/&gt;&lt;property id=&quot;20307&quot; value=&quot;304&quot;/&gt;&lt;/object&gt;&lt;object type=&quot;3&quot; unique_id=&quot;10024&quot;&gt;&lt;property id=&quot;20148&quot; value=&quot;5&quot;/&gt;&lt;property id=&quot;20300&quot; value=&quot;Slide 22 - &amp;quot;Comparing Programs&amp;quot;&quot;/&gt;&lt;property id=&quot;20307&quot; value=&quot;305&quot;/&gt;&lt;/object&gt;&lt;object type=&quot;3&quot; unique_id=&quot;10025&quot;&gt;&lt;property id=&quot;20148&quot; value=&quot;5&quot;/&gt;&lt;property id=&quot;20300&quot; value=&quot;Slide 50 - &amp;quot;Discussion Questions&amp;quot;&quot;/&gt;&lt;property id=&quot;20307&quot; value=&quot;307&quot;/&gt;&lt;/object&gt;&lt;object type=&quot;3&quot; unique_id=&quot;10026&quot;&gt;&lt;property id=&quot;20148&quot; value=&quot;5&quot;/&gt;&lt;property id=&quot;20300&quot; value=&quot;Slide 23 - &amp;quot;preschool settings: &amp;#x0D;&amp;#x0A;Part b indicator 6&amp;quot;&quot;/&gt;&lt;property id=&quot;20307&quot; value=&quot;309&quot;/&gt;&lt;/object&gt;&lt;object type=&quot;3&quot; unique_id=&quot;10027&quot;&gt;&lt;property id=&quot;20148&quot; value=&quot;5&quot;/&gt;&lt;property id=&quot;20300&quot; value=&quot;Slide 24 - &amp;quot;Indicator B 6 &amp;#x0D;&amp;#x0A;Educational Environments 3-5&amp;#x0D;&amp;#x0A;&amp;#x0D;&amp;#x0A;Where do children ages 3-5 attend and &amp;#x0D;&amp;#x0A;receive IDEA services? &amp;quot;&quot;/&gt;&lt;property id=&quot;20307&quot; value=&quot;294&quot;/&gt;&lt;/object&gt;&lt;object type=&quot;3&quot; unique_id=&quot;10028&quot;&gt;&lt;property id=&quot;20148&quot; value=&quot;5&quot;/&gt;&lt;property id=&quot;20300&quot; value=&quot;Slide 25 - &amp;quot;Coding - Computer vs. People&amp;quot;&quot;/&gt;&lt;property id=&quot;20307&quot; value=&quot;295&quot;/&gt;&lt;/object&gt;&lt;object type=&quot;3&quot; unique_id=&quot;10029&quot;&gt;&lt;property id=&quot;20148&quot; value=&quot;5&quot;/&gt;&lt;property id=&quot;20300&quot; value=&quot;Slide 26 - &amp;quot;Indicator B 6 &amp;#x0D;&amp;#x0A;Educational Environments 3-5&amp;#x0D;&amp;#x0A;&amp;#x0D;&amp;#x0A;&amp;quot;&quot;/&gt;&lt;property id=&quot;20307&quot; value=&quot;296&quot;/&gt;&lt;/object&gt;&lt;object type=&quot;3&quot; unique_id=&quot;10030&quot;&gt;&lt;property id=&quot;20148&quot; value=&quot;5&quot;/&gt;&lt;property id=&quot;20300&quot; value=&quot;Slide 27 - &amp;quot;Indicator B 6 &amp;#x0D;&amp;#x0A;Educational Environments 3-5&amp;#x0D;&amp;#x0A;&amp;quot;&quot;/&gt;&lt;property id=&quot;20307&quot; value=&quot;297&quot;/&gt;&lt;/object&gt;&lt;object type=&quot;3&quot; unique_id=&quot;10031&quot;&gt;&lt;property id=&quot;20148&quot; value=&quot;5&quot;/&gt;&lt;property id=&quot;20300&quot; value=&quot;Slide 28 - &amp;quot;Indicator B 6 &amp;#x0D;&amp;#x0A;Educational Environments 3-5&amp;quot;&quot;/&gt;&lt;property id=&quot;20307&quot; value=&quot;298&quot;/&gt;&lt;/object&gt;&lt;object type=&quot;3&quot; unique_id=&quot;10032&quot;&gt;&lt;property id=&quot;20148&quot; value=&quot;5&quot;/&gt;&lt;property id=&quot;20300&quot; value=&quot;Slide 29 - &amp;quot;&amp;amp;#x09;Educational Environments Ages 3-5, December 1, 2013&amp;#x0D;&amp;#x0A;&amp;amp;#x09;All Children 3-5 Including 5 year olds in Kindergarten&amp;#x0D;&amp;#x0A;Indic&quot;/&gt;&lt;property id=&quot;20307&quot; value=&quot;299&quot;/&gt;&lt;/object&gt;&lt;object type=&quot;3&quot; unique_id=&quot;10033&quot;&gt;&lt;property id=&quot;20148&quot; value=&quot;5&quot;/&gt;&lt;property id=&quot;20300&quot; value=&quot;Slide 30 - &amp;quot;&amp;amp;#x09;Educational Environments Ages 3-5, December 1, 2013&amp;#x0D;&amp;#x0A;&amp;amp;#x09;All Children 3-5 Excluding Children in Kindergarten Compared&quot;/&gt;&lt;property id=&quot;20307&quot; value=&quot;300&quot;/&gt;&lt;/object&gt;&lt;object type=&quot;3&quot; unique_id=&quot;10034&quot;&gt;&lt;property id=&quot;20148&quot; value=&quot;5&quot;/&gt;&lt;property id=&quot;20300&quot; value=&quot;Slide 31 - &amp;quot; Looking Across Settings&amp;quot;&quot;/&gt;&lt;property id=&quot;20307&quot; value=&quot;301&quot;/&gt;&lt;/object&gt;&lt;object type=&quot;3&quot; unique_id=&quot;10035&quot;&gt;&lt;property id=&quot;20148&quot; value=&quot;5&quot;/&gt;&lt;property id=&quot;20300&quot; value=&quot;Slide 32 - &amp;quot;Disproportionality:&amp;#x0D;&amp;#x0A;Part b Indicators 9 &amp;amp; 10 &amp;#x0D;&amp;#x0A;&amp;quot;&quot;/&gt;&lt;property id=&quot;20307&quot; value=&quot;308&quot;/&gt;&lt;/object&gt;&lt;object type=&quot;3&quot; unique_id=&quot;10037&quot;&gt;&lt;property id=&quot;20148&quot; value=&quot;5&quot;/&gt;&lt;property id=&quot;20300&quot; value=&quot;Slide 51 - &amp;quot;  Comments or Questions?&amp;quot;&quot;/&gt;&lt;property id=&quot;20307&quot; value=&quot;302&quot;/&gt;&lt;/object&gt;&lt;object type=&quot;3&quot; unique_id=&quot;10227&quot;&gt;&lt;property id=&quot;20148&quot; value=&quot;5&quot;/&gt;&lt;property id=&quot;20300&quot; value=&quot;Slide 33 - &amp;quot;States and Territories Must Report&amp;quot;&quot;/&gt;&lt;property id=&quot;20307&quot; value=&quot;318&quot;/&gt;&lt;/object&gt;&lt;object type=&quot;3&quot; unique_id=&quot;10228&quot;&gt;&lt;property id=&quot;20148&quot; value=&quot;5&quot;/&gt;&lt;property id=&quot;20300&quot; value=&quot;Slide 34 - &amp;quot;Question 1: Disproportionality?&amp;quot;&quot;/&gt;&lt;property id=&quot;20307&quot; value=&quot;313&quot;/&gt;&lt;/object&gt;&lt;object type=&quot;3&quot; unique_id=&quot;10229&quot;&gt;&lt;property id=&quot;20148&quot; value=&quot;5&quot;/&gt;&lt;property id=&quot;20300&quot; value=&quot;Slide 35 - &amp;quot;Question 2: Inappropriate Identification?&amp;quot;&quot;/&gt;&lt;property id=&quot;20307&quot; value=&quot;315&quot;/&gt;&lt;/object&gt;&lt;object type=&quot;3&quot; unique_id=&quot;10230&quot;&gt;&lt;property id=&quot;20148&quot; value=&quot;5&quot;/&gt;&lt;property id=&quot;20300&quot; value=&quot;Slide 36 - &amp;quot;How do States Measure Disproportionality?&amp;quot;&quot;/&gt;&lt;property id=&quot;20307&quot; value=&quot;314&quot;/&gt;&lt;/object&gt;&lt;object type=&quot;3&quot; unique_id=&quot;10231&quot;&gt;&lt;property id=&quot;20148&quot; value=&quot;5&quot;/&gt;&lt;property id=&quot;20300&quot; value=&quot;Slide 37 - &amp;quot;Who Counts?&amp;#x0D;&amp;#x0A;Sampling Frames at the District Level&amp;quot;&quot;/&gt;&lt;property id=&quot;20307&quot; value=&quot;316&quot;/&gt;&lt;/object&gt;&lt;object type=&quot;3&quot; unique_id=&quot;10232&quot;&gt;&lt;property id=&quot;20148&quot; value=&quot;5&quot;/&gt;&lt;property id=&quot;20300&quot; value=&quot;Slide 38 - &amp;quot;Data Collection and Data Entry&amp;quot;&quot;/&gt;&lt;property id=&quot;20307&quot; value=&quot;319&quot;/&gt;&lt;/object&gt;&lt;object type=&quot;3&quot; unique_id=&quot;10233&quot;&gt;&lt;property id=&quot;20148&quot; value=&quot;5&quot;/&gt;&lt;property id=&quot;20300&quot; value=&quot;Slide 39 - &amp;quot;Data Preparation and Analysis:&amp;#x0D;&amp;#x0A;Check your work!&amp;quot;&quot;/&gt;&lt;property id=&quot;20307&quot; value=&quot;320&quot;/&gt;&lt;/object&gt;&lt;object type=&quot;3&quot; unique_id=&quot;10234&quot;&gt;&lt;property id=&quot;20148&quot; value=&quot;5&quot;/&gt;&lt;property id=&quot;20300&quot; value=&quot;Slide 40 - &amp;quot;Data Preparation and Analysis:&amp;#x0D;&amp;#x0A;Thresholds&amp;quot;&quot;/&gt;&lt;property id=&quot;20307&quot; value=&quot;321&quot;/&gt;&lt;/object&gt;&lt;object type=&quot;3&quot; unique_id=&quot;10235&quot;&gt;&lt;property id=&quot;20148&quot; value=&quot;5&quot;/&gt;&lt;property id=&quot;20300&quot; value=&quot;Slide 41 - &amp;quot;Percent of Districts with Disproportionate Representation&amp;quot;&quot;/&gt;&lt;property id=&quot;20307&quot; value=&quot;324&quot;/&gt;&lt;/object&gt;&lt;object type=&quot;3&quot; unique_id=&quot;10236&quot;&gt;&lt;property id=&quot;20148&quot; value=&quot;5&quot;/&gt;&lt;property id=&quot;20300&quot; value=&quot;Slide 42 - &amp;quot;Interpretation&amp;quot;&quot;/&gt;&lt;property id=&quot;20307&quot; value=&quot;329&quot;/&gt;&lt;/object&gt;&lt;object type=&quot;3&quot; unique_id=&quot;10237&quot;&gt;&lt;property id=&quot;20148&quot; value=&quot;5&quot;/&gt;&lt;property id=&quot;20300&quot; value=&quot;Slide 43 - &amp;quot;Data Preparation and Analysis:&amp;#x0D;&amp;#x0A;Inappropriate Identification&amp;quot;&quot;/&gt;&lt;property id=&quot;20307&quot; value=&quot;327&quot;/&gt;&lt;/object&gt;&lt;object type=&quot;3&quot; unique_id=&quot;10238&quot;&gt;&lt;property id=&quot;20148&quot; value=&quot;5&quot;/&gt;&lt;property id=&quot;20300&quot; value=&quot;Slide 44 - &amp;quot;Number of States Reporting Various Percentages of &amp;#x0D;&amp;#x0A;Districts with Disproportionate Representation &amp;#x0D;&amp;#x0A;That Was the Re&quot;/&gt;&lt;property id=&quot;20307&quot; value=&quot;325&quot;/&gt;&lt;/object&gt;&lt;object type=&quot;3&quot; unique_id=&quot;10239&quot;&gt;&lt;property id=&quot;20148&quot; value=&quot;5&quot;/&gt;&lt;property id=&quot;20300&quot; value=&quot;Slide 45 - &amp;quot;&amp;#x0D;&amp;#x0A;&amp;#x0D;&amp;#x0A;Number of States Reporting Various Percentages of &amp;#x0D;&amp;#x0A;Districts with Disproportionate Representation &amp;#x0D;&amp;#x0A;that was the &quot;/&gt;&lt;property id=&quot;20307&quot; value=&quot;326&quot;/&gt;&lt;/object&gt;&lt;object type=&quot;3&quot; unique_id=&quot;10240&quot;&gt;&lt;property id=&quot;20148&quot; value=&quot;5&quot;/&gt;&lt;property id=&quot;20300&quot; value=&quot;Slide 46 - &amp;quot;Interpretation&amp;quot;&quot;/&gt;&lt;property id=&quot;20307&quot; value=&quot;330&quot;/&gt;&lt;/object&gt;&lt;object type=&quot;3&quot; unique_id=&quot;10241&quot;&gt;&lt;property id=&quot;20148&quot; value=&quot;5&quot;/&gt;&lt;property id=&quot;20300&quot; value=&quot;Slide 47 - &amp;quot;Elements of an Appropriate Identification&amp;quot;&quot;/&gt;&lt;property id=&quot;20307&quot; value=&quot;328&quot;/&gt;&lt;/object&gt;&lt;object type=&quot;3&quot; unique_id=&quot;10242&quot;&gt;&lt;property id=&quot;20148&quot; value=&quot;5&quot;/&gt;&lt;property id=&quot;20300&quot; value=&quot;Slide 48 - &amp;quot;What Can We Say?&amp;quot;&quot;/&gt;&lt;property id=&quot;20307&quot; value=&quot;322&quot;/&gt;&lt;/object&gt;&lt;object type=&quot;3&quot; unique_id=&quot;10243&quot;&gt;&lt;property id=&quot;20148&quot; value=&quot;5&quot;/&gt;&lt;property id=&quot;20300&quot; value=&quot;Slide 49 - &amp;quot;What Can’t We Say: &amp;#x0D;&amp;#x0A;Limits of Interpretation&amp;quot;&quot;/&gt;&lt;property id=&quot;20307&quot; value=&quot;323&quot;/&gt;&lt;/object&gt;&lt;object type=&quot;3&quot; unique_id=&quot;10244&quot;&gt;&lt;property id=&quot;20148&quot; value=&quot;5&quot;/&gt;&lt;property id=&quot;20300&quot; value=&quot;Slide 52 - &amp;quot;For More Information&amp;quot;&quot;/&gt;&lt;property id=&quot;20307&quot; value=&quot;332&quot;/&gt;&lt;/object&gt;&lt;object type=&quot;3&quot; unique_id=&quot;10245&quot;&gt;&lt;property id=&quot;20148&quot; value=&quot;5&quot;/&gt;&lt;property id=&quot;20300&quot; value=&quot;Slide 53 - &amp;quot;Grant Information&amp;quot;&quot;/&gt;&lt;property id=&quot;20307&quot; value=&quot;333&quot;/&gt;&lt;/object&gt;&lt;/object&gt;&lt;object type=&quot;8&quot; unique_id=&quot;1007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 - Leadership Conference</Template>
  <TotalTime>2048</TotalTime>
  <Words>1227</Words>
  <Application>Microsoft Office PowerPoint</Application>
  <PresentationFormat>On-screen Show (4:3)</PresentationFormat>
  <Paragraphs>226</Paragraphs>
  <Slides>53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What Data Can Tell Us –  and What It Can’t</vt:lpstr>
      <vt:lpstr>Outline of Session</vt:lpstr>
      <vt:lpstr>The components of our measurement system determine the meaning  of our results </vt:lpstr>
      <vt:lpstr>Defining the Question</vt:lpstr>
      <vt:lpstr>Designing a Measurement Strategy</vt:lpstr>
      <vt:lpstr>Sampling Frames &amp; Sampling</vt:lpstr>
      <vt:lpstr>Data Collection &amp; Data Entry</vt:lpstr>
      <vt:lpstr>Data Preparation &amp; Analysis</vt:lpstr>
      <vt:lpstr>Limits of Interpretation</vt:lpstr>
      <vt:lpstr>Indicator examples</vt:lpstr>
      <vt:lpstr>Part C Indicator 4 Family Data</vt:lpstr>
      <vt:lpstr>Part C Indicator 4 Description</vt:lpstr>
      <vt:lpstr>Data Collection System</vt:lpstr>
      <vt:lpstr>Data Collection System, continued</vt:lpstr>
      <vt:lpstr>Data Quality Issues: C4</vt:lpstr>
      <vt:lpstr>       What can these data tell us?</vt:lpstr>
      <vt:lpstr>Cautions in Interpretation: C4</vt:lpstr>
      <vt:lpstr>         Solutions &amp; Suggestions: C4</vt:lpstr>
      <vt:lpstr>Early childhood outcomes:  Indicators c3 &amp; b7</vt:lpstr>
      <vt:lpstr> Indicator C3: Percent of infants-toddlers with improved outcomes  Indicator B7: Percent of preschool children with improved outcomes  </vt:lpstr>
      <vt:lpstr>Which Questions?</vt:lpstr>
      <vt:lpstr>Comparing Programs</vt:lpstr>
      <vt:lpstr>preschool settings:  Part b indicator 6</vt:lpstr>
      <vt:lpstr>Indicator B 6  Educational Environments 3-5  Where do children ages 3-5 attend and  receive IDEA services? </vt:lpstr>
      <vt:lpstr>Coding - Computer vs. People</vt:lpstr>
      <vt:lpstr>Indicator B 6  Educational Environments 3-5  </vt:lpstr>
      <vt:lpstr>Indicator B 6  Educational Environments 3-5 </vt:lpstr>
      <vt:lpstr>Indicator B 6  Educational Environments 3-5</vt:lpstr>
      <vt:lpstr> Educational Environments Ages 3-5, December 1, 2013  All Children 3-5 Including 5 year olds in Kindergarten Indicator 6 -- Percent of Children</vt:lpstr>
      <vt:lpstr> Educational Environments Ages 3-5, December 1, 2013  All Children 3-5 Excluding Children in Kindergarten Compared to Kindergarten Only -- Percent of Children</vt:lpstr>
      <vt:lpstr> Looking Across Settings</vt:lpstr>
      <vt:lpstr>Disproportionality: Part b Indicators 9 &amp; 10  </vt:lpstr>
      <vt:lpstr>States and Territories Must Report</vt:lpstr>
      <vt:lpstr>Question 1: Disproportionality?</vt:lpstr>
      <vt:lpstr>Question 2: Inappropriate Identification?</vt:lpstr>
      <vt:lpstr>How do States Measure Disproportionality?</vt:lpstr>
      <vt:lpstr>Who Counts? Sampling Frames at the District Level</vt:lpstr>
      <vt:lpstr>Data Collection and Data Entry</vt:lpstr>
      <vt:lpstr>Data Preparation and Analysis: Check your work!</vt:lpstr>
      <vt:lpstr>Data Preparation and Analysis: Thresholds</vt:lpstr>
      <vt:lpstr>Percent of Districts with Disproportionate Representation</vt:lpstr>
      <vt:lpstr>Interpretation</vt:lpstr>
      <vt:lpstr>Data Preparation and Analysis: Inappropriate Identification</vt:lpstr>
      <vt:lpstr>Number of States Reporting Various Percentages of  Districts with Disproportionate Representation  That Was the Result of Inappropriate Identification for B9:  2005–06 Through 2012–13</vt:lpstr>
      <vt:lpstr>  Number of States Reporting Various Percentages of  Districts with Disproportionate Representation  that was the Result of Inappropriate Identification for B10: 2005–06 Through 2012–13 </vt:lpstr>
      <vt:lpstr>Interpretation</vt:lpstr>
      <vt:lpstr>Elements of an Appropriate Identification</vt:lpstr>
      <vt:lpstr>What Can We Say?</vt:lpstr>
      <vt:lpstr>What Can’t We Say:  Limits of Interpretation</vt:lpstr>
      <vt:lpstr>Discussion Questions</vt:lpstr>
      <vt:lpstr>  Comments or Questions?</vt:lpstr>
      <vt:lpstr>For More Information</vt:lpstr>
      <vt:lpstr>Grant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Manning, Dana R</dc:creator>
  <cp:lastModifiedBy>Siobhan Colgan</cp:lastModifiedBy>
  <cp:revision>129</cp:revision>
  <cp:lastPrinted>2015-07-05T01:40:15Z</cp:lastPrinted>
  <dcterms:created xsi:type="dcterms:W3CDTF">2015-06-10T16:02:06Z</dcterms:created>
  <dcterms:modified xsi:type="dcterms:W3CDTF">2015-07-06T19:10:51Z</dcterms:modified>
</cp:coreProperties>
</file>